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  <p:sldMasterId id="2147483768" r:id="rId2"/>
  </p:sldMasterIdLst>
  <p:notesMasterIdLst>
    <p:notesMasterId r:id="rId44"/>
  </p:notesMasterIdLst>
  <p:sldIdLst>
    <p:sldId id="266" r:id="rId3"/>
    <p:sldId id="4326" r:id="rId4"/>
    <p:sldId id="4441" r:id="rId5"/>
    <p:sldId id="4327" r:id="rId6"/>
    <p:sldId id="4456" r:id="rId7"/>
    <p:sldId id="4328" r:id="rId8"/>
    <p:sldId id="4330" r:id="rId9"/>
    <p:sldId id="4467" r:id="rId10"/>
    <p:sldId id="4465" r:id="rId11"/>
    <p:sldId id="4466" r:id="rId12"/>
    <p:sldId id="4457" r:id="rId13"/>
    <p:sldId id="4462" r:id="rId14"/>
    <p:sldId id="4468" r:id="rId15"/>
    <p:sldId id="4458" r:id="rId16"/>
    <p:sldId id="4473" r:id="rId17"/>
    <p:sldId id="4534" r:id="rId18"/>
    <p:sldId id="4571" r:id="rId19"/>
    <p:sldId id="4572" r:id="rId20"/>
    <p:sldId id="4573" r:id="rId21"/>
    <p:sldId id="4459" r:id="rId22"/>
    <p:sldId id="4574" r:id="rId23"/>
    <p:sldId id="4575" r:id="rId24"/>
    <p:sldId id="4595" r:id="rId25"/>
    <p:sldId id="4579" r:id="rId26"/>
    <p:sldId id="4580" r:id="rId27"/>
    <p:sldId id="4596" r:id="rId28"/>
    <p:sldId id="4597" r:id="rId29"/>
    <p:sldId id="4460" r:id="rId30"/>
    <p:sldId id="4591" r:id="rId31"/>
    <p:sldId id="4546" r:id="rId32"/>
    <p:sldId id="4592" r:id="rId33"/>
    <p:sldId id="4593" r:id="rId34"/>
    <p:sldId id="4594" r:id="rId35"/>
    <p:sldId id="4588" r:id="rId36"/>
    <p:sldId id="4598" r:id="rId37"/>
    <p:sldId id="4599" r:id="rId38"/>
    <p:sldId id="4600" r:id="rId39"/>
    <p:sldId id="4461" r:id="rId40"/>
    <p:sldId id="4490" r:id="rId41"/>
    <p:sldId id="4491" r:id="rId42"/>
    <p:sldId id="261" r:id="rId43"/>
  </p:sldIdLst>
  <p:sldSz cx="12192000" cy="6858000"/>
  <p:notesSz cx="6858000" cy="9144000"/>
  <p:embeddedFontLst>
    <p:embeddedFont>
      <p:font typeface="Minion" panose="020B0604020202020204" charset="0"/>
      <p:regular r:id="rId45"/>
      <p:bold r:id="rId46"/>
      <p:italic r:id="rId47"/>
      <p:boldItalic r:id="rId48"/>
    </p:embeddedFont>
    <p:embeddedFont>
      <p:font typeface="Myriad Pro" panose="020B0503030403020204" charset="0"/>
      <p:regular r:id="rId49"/>
      <p:bold r:id="rId50"/>
      <p:italic r:id="rId51"/>
      <p:boldItalic r:id="rId52"/>
    </p:embeddedFont>
    <p:embeddedFont>
      <p:font typeface="Myriad Pro Black" panose="020B0803030403020204" charset="0"/>
      <p:bold r:id="rId53"/>
      <p:boldItalic r:id="rId54"/>
    </p:embeddedFont>
    <p:embeddedFont>
      <p:font typeface="Myriad Pro Light" panose="020B0403030403020204" charset="0"/>
      <p:regular r:id="rId55"/>
      <p:bold r:id="rId56"/>
      <p:italic r:id="rId57"/>
      <p:boldItalic r:id="rId58"/>
    </p:embeddedFont>
    <p:embeddedFont>
      <p:font typeface="Tahoma" panose="020B0604030504040204" pitchFamily="34" charset="0"/>
      <p:regular r:id="rId59"/>
      <p:bold r:id="rId60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066"/>
    <a:srgbClr val="365F91"/>
    <a:srgbClr val="5F9127"/>
    <a:srgbClr val="D2A000"/>
    <a:srgbClr val="F4B183"/>
    <a:srgbClr val="A49375"/>
    <a:srgbClr val="132A47"/>
    <a:srgbClr val="042745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291" autoAdjust="0"/>
  </p:normalViewPr>
  <p:slideViewPr>
    <p:cSldViewPr>
      <p:cViewPr varScale="1">
        <p:scale>
          <a:sx n="82" d="100"/>
          <a:sy n="82" d="100"/>
        </p:scale>
        <p:origin x="35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D:\Dropbox%20(PSR)\P&amp;D%20Reversiveis\04_casos_hera\upper_juruena\producao_castanheira_v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718670045314279"/>
          <c:y val="5.40571902196436E-2"/>
          <c:w val="0.83921482469337139"/>
          <c:h val="0.65539060978972885"/>
        </c:manualLayout>
      </c:layout>
      <c:lineChart>
        <c:grouping val="standard"/>
        <c:varyColors val="0"/>
        <c:ser>
          <c:idx val="0"/>
          <c:order val="0"/>
          <c:tx>
            <c:strRef>
              <c:f>Sheet1!$BY$3</c:f>
              <c:strCache>
                <c:ptCount val="1"/>
                <c:pt idx="0">
                  <c:v>Geração hidro (MW)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Sheet1!$BU$4:$BU$15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Sheet1!$BY$4:$BY$15</c:f>
              <c:numCache>
                <c:formatCode>0.00</c:formatCode>
                <c:ptCount val="12"/>
                <c:pt idx="0">
                  <c:v>129.05815130525954</c:v>
                </c:pt>
                <c:pt idx="1">
                  <c:v>136.10351191770158</c:v>
                </c:pt>
                <c:pt idx="2">
                  <c:v>136.91859088948274</c:v>
                </c:pt>
                <c:pt idx="3">
                  <c:v>131.16749281786269</c:v>
                </c:pt>
                <c:pt idx="4">
                  <c:v>111.5702504357314</c:v>
                </c:pt>
                <c:pt idx="5">
                  <c:v>84.230212622090932</c:v>
                </c:pt>
                <c:pt idx="6">
                  <c:v>68.999133311506398</c:v>
                </c:pt>
                <c:pt idx="7">
                  <c:v>59.730448458045352</c:v>
                </c:pt>
                <c:pt idx="8">
                  <c:v>55.731475742120161</c:v>
                </c:pt>
                <c:pt idx="9">
                  <c:v>62.021244180398945</c:v>
                </c:pt>
                <c:pt idx="10">
                  <c:v>87.90366025950577</c:v>
                </c:pt>
                <c:pt idx="11">
                  <c:v>110.5094205333711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02-4F13-A779-27100895484D}"/>
            </c:ext>
          </c:extLst>
        </c:ser>
        <c:ser>
          <c:idx val="1"/>
          <c:order val="1"/>
          <c:tx>
            <c:strRef>
              <c:f>Sheet1!$BZ$3</c:f>
              <c:strCache>
                <c:ptCount val="1"/>
                <c:pt idx="0">
                  <c:v>Geração híbrida (MW)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Sheet1!$BU$4:$BU$15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Sheet1!$BZ$4:$BZ$15</c:f>
              <c:numCache>
                <c:formatCode>0.00</c:formatCode>
                <c:ptCount val="12"/>
                <c:pt idx="0">
                  <c:v>102.85206428571432</c:v>
                </c:pt>
                <c:pt idx="1">
                  <c:v>114.23242738095239</c:v>
                </c:pt>
                <c:pt idx="2">
                  <c:v>106.4358023809524</c:v>
                </c:pt>
                <c:pt idx="3">
                  <c:v>106.42216666666668</c:v>
                </c:pt>
                <c:pt idx="4">
                  <c:v>91.45645833333333</c:v>
                </c:pt>
                <c:pt idx="5">
                  <c:v>79.237211904761921</c:v>
                </c:pt>
                <c:pt idx="6">
                  <c:v>83.760251190476211</c:v>
                </c:pt>
                <c:pt idx="7">
                  <c:v>91.019469047619054</c:v>
                </c:pt>
                <c:pt idx="8">
                  <c:v>91.892176190476206</c:v>
                </c:pt>
                <c:pt idx="9">
                  <c:v>89.539940476190495</c:v>
                </c:pt>
                <c:pt idx="10">
                  <c:v>89.97787023809525</c:v>
                </c:pt>
                <c:pt idx="11">
                  <c:v>90.402002380952396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02-4F13-A779-2710089548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3874031"/>
        <c:axId val="1223873199"/>
      </c:lineChart>
      <c:catAx>
        <c:axId val="1223874031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23873199"/>
        <c:crosses val="autoZero"/>
        <c:auto val="1"/>
        <c:lblAlgn val="ctr"/>
        <c:lblOffset val="100"/>
        <c:noMultiLvlLbl val="0"/>
      </c:catAx>
      <c:valAx>
        <c:axId val="1223873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MW</a:t>
                </a:r>
              </a:p>
            </c:rich>
          </c:tx>
          <c:layout>
            <c:manualLayout>
              <c:xMode val="edge"/>
              <c:yMode val="edge"/>
              <c:x val="0"/>
              <c:y val="0.359819381129990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223874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7T17:16:25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10</a:t>
            </a:fld>
            <a:endParaRPr lang="pt-BR" noProof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F16DC8-7313-92E6-2356-23AAB0FF1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80"/>
          <a:stretch/>
        </p:blipFill>
        <p:spPr>
          <a:xfrm>
            <a:off x="520016" y="1143000"/>
            <a:ext cx="11446313" cy="6663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6FDCD22-CAC2-987C-8788-8AC3988D7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6" y="1799434"/>
            <a:ext cx="11441612" cy="321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9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21366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2.1 a 2.4. Itens de pesquisa concluídos</a:t>
            </a:r>
          </a:p>
          <a:p>
            <a:pPr lvl="1"/>
            <a:r>
              <a:rPr lang="pt-BR" sz="1800" b="1" dirty="0"/>
              <a:t>2.5. Estado da arte das </a:t>
            </a:r>
            <a:r>
              <a:rPr lang="pt-BR" sz="1800" b="1" dirty="0" err="1"/>
              <a:t>UHRs</a:t>
            </a:r>
            <a:endParaRPr lang="pt-BR" sz="1800" b="1" dirty="0"/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2.6. Aspectos socioambientais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2.7. Gerenciamento da base de dados da pesquisa</a:t>
            </a:r>
          </a:p>
        </p:txBody>
      </p:sp>
    </p:spTree>
    <p:extLst>
      <p:ext uri="{BB962C8B-B14F-4D97-AF65-F5344CB8AC3E}">
        <p14:creationId xmlns:p14="http://schemas.microsoft.com/office/powerpoint/2010/main" val="86962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486400"/>
          </a:xfrm>
        </p:spPr>
        <p:txBody>
          <a:bodyPr/>
          <a:lstStyle/>
          <a:p>
            <a:r>
              <a:rPr lang="pt-BR" dirty="0"/>
              <a:t>Obras civis</a:t>
            </a:r>
          </a:p>
          <a:p>
            <a:pPr lvl="1"/>
            <a:r>
              <a:rPr lang="pt-BR" dirty="0"/>
              <a:t>Negociação do aditivo para permitir a entrada da COBA para consultoria específica.</a:t>
            </a:r>
          </a:p>
          <a:p>
            <a:pPr lvl="1"/>
            <a:r>
              <a:rPr lang="pt-BR" dirty="0"/>
              <a:t>Revisão na planilha de dimensionamento da chaminé de equilíbrio inferior: pesquisa sobre melhorias a serem implementadas para garantir a estabilidade do processo numérico.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13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Estado da arte das </a:t>
            </a:r>
            <a:r>
              <a:rPr lang="pt-BR" sz="2600" b="1" dirty="0" err="1">
                <a:solidFill>
                  <a:srgbClr val="2F5066"/>
                </a:solidFill>
                <a:latin typeface="+mj-lt"/>
                <a:ea typeface="+mj-ea"/>
                <a:cs typeface="+mj-cs"/>
              </a:rPr>
              <a:t>UHRs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57B126-3F9B-5658-786A-7434EA47C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" t="61111" r="64559" b="23333"/>
          <a:stretch/>
        </p:blipFill>
        <p:spPr>
          <a:xfrm>
            <a:off x="3153747" y="3124200"/>
            <a:ext cx="5290457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2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115757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lvl="1"/>
            <a:r>
              <a:rPr lang="pt-BR" sz="1800" b="1" dirty="0"/>
              <a:t>3.1. Desenvolvimento de algoritmos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 Critérios gerais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3.3. 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3.4. Arranjos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307560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Otimização dos limites do reservatório</a:t>
            </a:r>
          </a:p>
          <a:p>
            <a:pPr lvl="1"/>
            <a:r>
              <a:rPr lang="pt-BR" dirty="0"/>
              <a:t>Conclusão da integração com o modelo de otimização por programação inteira, com:</a:t>
            </a:r>
          </a:p>
          <a:p>
            <a:pPr lvl="2"/>
            <a:r>
              <a:rPr lang="pt-BR" dirty="0"/>
              <a:t>inclusão dos custos do circuito de adução</a:t>
            </a:r>
          </a:p>
          <a:p>
            <a:pPr lvl="2"/>
            <a:r>
              <a:rPr lang="pt-BR" dirty="0"/>
              <a:t>incorporação das restrições relacionadas a áreas que não devem ser afetadas</a:t>
            </a:r>
          </a:p>
          <a:p>
            <a:r>
              <a:rPr lang="pt-BR" dirty="0"/>
              <a:t>Projetos de engenharia:</a:t>
            </a:r>
          </a:p>
          <a:p>
            <a:pPr lvl="1"/>
            <a:r>
              <a:rPr lang="pt-BR" dirty="0"/>
              <a:t>Definição de algoritmos para:</a:t>
            </a:r>
          </a:p>
          <a:p>
            <a:pPr lvl="2"/>
            <a:r>
              <a:rPr lang="pt-BR" dirty="0"/>
              <a:t>posicionar as estruturas de concreto no eixo de barramento (tomada d’água e vertedouro)</a:t>
            </a:r>
          </a:p>
          <a:p>
            <a:pPr lvl="2"/>
            <a:r>
              <a:rPr lang="pt-BR" dirty="0"/>
              <a:t>detalhar os trechos do circuito de ação (revestimento do túnel, ramificação, túnel de fuga)</a:t>
            </a:r>
          </a:p>
          <a:p>
            <a:pPr lvl="2"/>
            <a:r>
              <a:rPr lang="pt-BR" dirty="0"/>
              <a:t>dar suporte aos traçados das alternativas de circuito hidráulico sem a chaminé de equilíbrio</a:t>
            </a:r>
          </a:p>
          <a:p>
            <a:pPr lvl="1"/>
            <a:r>
              <a:rPr lang="pt-BR" dirty="0"/>
              <a:t>Inclusão do dimensionamento da chaminé inferior</a:t>
            </a:r>
          </a:p>
          <a:p>
            <a:pPr lvl="1"/>
            <a:endParaRPr lang="pt-BR" dirty="0"/>
          </a:p>
          <a:p>
            <a:pPr marL="411162" lvl="1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Desenvolvimento de algoritmos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890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Projetos de engenharia</a:t>
            </a:r>
          </a:p>
          <a:p>
            <a:pPr lvl="1"/>
            <a:r>
              <a:rPr lang="pt-BR" dirty="0"/>
              <a:t>Workflow aplicado a novas topologias: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17</a:t>
            </a:fld>
            <a:endParaRPr lang="pt-BR" noProof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156DE9F-5E06-4C1F-B9BE-3FF97139B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C4E69AA9-67C4-FF2A-4A3F-DF5EF114E8DD}"/>
              </a:ext>
            </a:extLst>
          </p:cNvPr>
          <p:cNvSpPr/>
          <p:nvPr/>
        </p:nvSpPr>
        <p:spPr>
          <a:xfrm>
            <a:off x="1201853" y="2219665"/>
            <a:ext cx="1755930" cy="32912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Fechado</a:t>
            </a:r>
          </a:p>
        </p:txBody>
      </p:sp>
      <p:sp>
        <p:nvSpPr>
          <p:cNvPr id="11" name="Rectangle: Rounded Corners 5">
            <a:extLst>
              <a:ext uri="{FF2B5EF4-FFF2-40B4-BE49-F238E27FC236}">
                <a16:creationId xmlns:a16="http://schemas.microsoft.com/office/drawing/2014/main" id="{BF09B23F-D2A9-5A02-AA7C-C39177A6411C}"/>
              </a:ext>
            </a:extLst>
          </p:cNvPr>
          <p:cNvSpPr/>
          <p:nvPr/>
        </p:nvSpPr>
        <p:spPr>
          <a:xfrm>
            <a:off x="4890155" y="2239095"/>
            <a:ext cx="1990563" cy="32912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Semiaberto</a:t>
            </a:r>
          </a:p>
        </p:txBody>
      </p: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B97FCA47-F74F-CBD6-486F-7E082FB1CCA8}"/>
              </a:ext>
            </a:extLst>
          </p:cNvPr>
          <p:cNvSpPr/>
          <p:nvPr/>
        </p:nvSpPr>
        <p:spPr>
          <a:xfrm>
            <a:off x="9844512" y="2202414"/>
            <a:ext cx="1755931" cy="34600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Aberto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779A4C-1C66-1A08-526F-9EB93C43F38E}"/>
              </a:ext>
            </a:extLst>
          </p:cNvPr>
          <p:cNvGrpSpPr/>
          <p:nvPr/>
        </p:nvGrpSpPr>
        <p:grpSpPr>
          <a:xfrm>
            <a:off x="3252246" y="2631486"/>
            <a:ext cx="3633028" cy="2594731"/>
            <a:chOff x="3250263" y="2594312"/>
            <a:chExt cx="3633028" cy="2594731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B4E83890-09B9-5E69-B0E4-0FF7E5303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75" t="9316" r="2500" b="21543"/>
            <a:stretch/>
          </p:blipFill>
          <p:spPr>
            <a:xfrm>
              <a:off x="3250263" y="2594312"/>
              <a:ext cx="3633028" cy="2594731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84C4CC5-60E8-5CC7-F2DE-89C4EC0F3F29}"/>
                </a:ext>
              </a:extLst>
            </p:cNvPr>
            <p:cNvSpPr txBox="1"/>
            <p:nvPr/>
          </p:nvSpPr>
          <p:spPr>
            <a:xfrm>
              <a:off x="4447593" y="4423702"/>
              <a:ext cx="23622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Existente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FB53243-39B9-2C8F-0EBF-15BF3E8CEDDE}"/>
                </a:ext>
              </a:extLst>
            </p:cNvPr>
            <p:cNvSpPr txBox="1"/>
            <p:nvPr/>
          </p:nvSpPr>
          <p:spPr>
            <a:xfrm>
              <a:off x="4142793" y="2828897"/>
              <a:ext cx="1434867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Superior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34E257D-7D36-E428-DE43-319C84542C11}"/>
              </a:ext>
            </a:extLst>
          </p:cNvPr>
          <p:cNvGrpSpPr/>
          <p:nvPr/>
        </p:nvGrpSpPr>
        <p:grpSpPr>
          <a:xfrm>
            <a:off x="7128586" y="2644231"/>
            <a:ext cx="4513554" cy="3306442"/>
            <a:chOff x="7175287" y="2686493"/>
            <a:chExt cx="4513554" cy="3306442"/>
          </a:xfrm>
        </p:grpSpPr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E71EFFD-68CE-0511-D8CA-9745AD243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125" t="20000" r="23124" b="10000"/>
            <a:stretch/>
          </p:blipFill>
          <p:spPr>
            <a:xfrm>
              <a:off x="7175287" y="2686493"/>
              <a:ext cx="4513554" cy="330644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4C0B5CE-1408-DFF5-21D4-0A577CE42257}"/>
                </a:ext>
              </a:extLst>
            </p:cNvPr>
            <p:cNvSpPr txBox="1"/>
            <p:nvPr/>
          </p:nvSpPr>
          <p:spPr>
            <a:xfrm>
              <a:off x="7391400" y="3352800"/>
              <a:ext cx="1447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Existente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7324C48B-D517-0A03-1AAB-1270027E98BD}"/>
                </a:ext>
              </a:extLst>
            </p:cNvPr>
            <p:cNvSpPr txBox="1"/>
            <p:nvPr/>
          </p:nvSpPr>
          <p:spPr>
            <a:xfrm>
              <a:off x="10218710" y="5227371"/>
              <a:ext cx="1430727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Superior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E9FF512-2DEE-DEA1-6C6D-DB3A199FDB03}"/>
              </a:ext>
            </a:extLst>
          </p:cNvPr>
          <p:cNvGrpSpPr/>
          <p:nvPr/>
        </p:nvGrpSpPr>
        <p:grpSpPr>
          <a:xfrm>
            <a:off x="528508" y="2631486"/>
            <a:ext cx="2459075" cy="2221717"/>
            <a:chOff x="528508" y="2631486"/>
            <a:chExt cx="2459075" cy="222171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12EC8B7-AB94-9BB4-6090-3AA18C5C1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250" t="15248" r="30000" b="14591"/>
            <a:stretch/>
          </p:blipFill>
          <p:spPr>
            <a:xfrm>
              <a:off x="537145" y="2631486"/>
              <a:ext cx="2450438" cy="2214735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9EB4D169-DC52-8BF6-E682-7DC6FE47AB6D}"/>
                </a:ext>
              </a:extLst>
            </p:cNvPr>
            <p:cNvSpPr txBox="1"/>
            <p:nvPr/>
          </p:nvSpPr>
          <p:spPr>
            <a:xfrm>
              <a:off x="612624" y="2644231"/>
              <a:ext cx="23622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Superior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7A65C5D4-85E0-AA90-7283-3C51D0FCEBCA}"/>
                </a:ext>
              </a:extLst>
            </p:cNvPr>
            <p:cNvSpPr txBox="1"/>
            <p:nvPr/>
          </p:nvSpPr>
          <p:spPr>
            <a:xfrm>
              <a:off x="528508" y="4483871"/>
              <a:ext cx="2362265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Reservatório Inferior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B6F00DA-2FDD-F5DC-9FE6-1B0D84DB3536}"/>
              </a:ext>
            </a:extLst>
          </p:cNvPr>
          <p:cNvGrpSpPr/>
          <p:nvPr/>
        </p:nvGrpSpPr>
        <p:grpSpPr>
          <a:xfrm>
            <a:off x="1349879" y="4923642"/>
            <a:ext cx="1637704" cy="1398666"/>
            <a:chOff x="1349879" y="4923642"/>
            <a:chExt cx="1637704" cy="1398666"/>
          </a:xfrm>
        </p:grpSpPr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374BB8EE-F5DE-DF3D-77BF-A9EAB6A30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71" t="38061" r="45575" b="40340"/>
            <a:stretch/>
          </p:blipFill>
          <p:spPr>
            <a:xfrm>
              <a:off x="1349879" y="4923642"/>
              <a:ext cx="1637704" cy="1398666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8BB6C89-0341-F832-C2A5-42E97DAE420B}"/>
                </a:ext>
              </a:extLst>
            </p:cNvPr>
            <p:cNvSpPr txBox="1"/>
            <p:nvPr/>
          </p:nvSpPr>
          <p:spPr>
            <a:xfrm>
              <a:off x="1875895" y="5731754"/>
              <a:ext cx="111168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1600" b="0" dirty="0">
                  <a:solidFill>
                    <a:schemeClr val="bg1"/>
                  </a:solidFill>
                  <a:latin typeface="+mn-lt"/>
                </a:rPr>
                <a:t>Circuito de Geração</a:t>
              </a:r>
            </a:p>
          </p:txBody>
        </p:sp>
      </p:grpSp>
      <p:sp>
        <p:nvSpPr>
          <p:cNvPr id="25" name="Arrow: Right 9">
            <a:extLst>
              <a:ext uri="{FF2B5EF4-FFF2-40B4-BE49-F238E27FC236}">
                <a16:creationId xmlns:a16="http://schemas.microsoft.com/office/drawing/2014/main" id="{E54A4E03-1E2E-F718-0FD9-5E52319EF83B}"/>
              </a:ext>
            </a:extLst>
          </p:cNvPr>
          <p:cNvSpPr/>
          <p:nvPr/>
        </p:nvSpPr>
        <p:spPr>
          <a:xfrm rot="8544507">
            <a:off x="6903707" y="1880378"/>
            <a:ext cx="299151" cy="444478"/>
          </a:xfrm>
          <a:prstGeom prst="rightArrow">
            <a:avLst/>
          </a:prstGeom>
          <a:solidFill>
            <a:schemeClr val="accent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Arrow: Right 9">
            <a:extLst>
              <a:ext uri="{FF2B5EF4-FFF2-40B4-BE49-F238E27FC236}">
                <a16:creationId xmlns:a16="http://schemas.microsoft.com/office/drawing/2014/main" id="{FA81FC08-F52F-8B3B-6F49-0009160CA4DA}"/>
              </a:ext>
            </a:extLst>
          </p:cNvPr>
          <p:cNvSpPr/>
          <p:nvPr/>
        </p:nvSpPr>
        <p:spPr>
          <a:xfrm rot="2483669">
            <a:off x="9543913" y="1871135"/>
            <a:ext cx="299151" cy="444478"/>
          </a:xfrm>
          <a:prstGeom prst="rightArrow">
            <a:avLst/>
          </a:prstGeom>
          <a:solidFill>
            <a:schemeClr val="accent5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ítulo 5">
            <a:extLst>
              <a:ext uri="{FF2B5EF4-FFF2-40B4-BE49-F238E27FC236}">
                <a16:creationId xmlns:a16="http://schemas.microsoft.com/office/drawing/2014/main" id="{2D7D7008-25E8-2431-C1A1-6A14E884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Desenvolvimento de algoritmos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1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3.1. Desenvolvimento de algoritmos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 Critérios gerais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3.3. Meio ambiente</a:t>
            </a:r>
          </a:p>
          <a:p>
            <a:pPr lvl="1"/>
            <a:r>
              <a:rPr lang="pt-BR" sz="1800" b="1" dirty="0"/>
              <a:t>3.4. Arranjos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419811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Implantação de planilhas no </a:t>
            </a:r>
            <a:r>
              <a:rPr lang="pt-BR" i="1" dirty="0"/>
              <a:t>workflow</a:t>
            </a:r>
            <a:r>
              <a:rPr lang="pt-BR" dirty="0"/>
              <a:t> para arranjo piloto:</a:t>
            </a:r>
          </a:p>
          <a:p>
            <a:pPr lvl="1"/>
            <a:r>
              <a:rPr lang="pt-BR" i="1" dirty="0"/>
              <a:t>hera_tunnel_rf.xls</a:t>
            </a:r>
            <a:r>
              <a:rPr lang="pt-BR" dirty="0"/>
              <a:t>: versão atualizada de circuito de adução em túnel com turbina Francis reversível;</a:t>
            </a:r>
          </a:p>
          <a:p>
            <a:pPr lvl="1"/>
            <a:r>
              <a:rPr lang="pt-BR" i="1" dirty="0"/>
              <a:t>hera_spillway.xls</a:t>
            </a:r>
            <a:r>
              <a:rPr lang="pt-BR" dirty="0"/>
              <a:t>: soluções para vertedouro livre para reservatórios fora da rede de drenagem;</a:t>
            </a:r>
          </a:p>
          <a:p>
            <a:pPr lvl="1"/>
            <a:r>
              <a:rPr lang="pt-BR" i="1" dirty="0"/>
              <a:t>hera_budget_psh.xls</a:t>
            </a:r>
            <a:r>
              <a:rPr lang="pt-BR" dirty="0"/>
              <a:t>: orçamento completo, tipo OPE, exclusivo para usinas reversíveis.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19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dirty="0"/>
              <a:t>Arranjos de Engenharia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9631971-AA41-21FD-4B3E-28DC71402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65555" r="38750" b="21111"/>
          <a:stretch/>
        </p:blipFill>
        <p:spPr>
          <a:xfrm>
            <a:off x="666750" y="3657600"/>
            <a:ext cx="10858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P&amp;D - Usinas Hidrelétricas Reversíveis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FE6A-CF29-49A6-909A-C248EBC96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8ª Reunião Trimestral</a:t>
            </a:r>
          </a:p>
          <a:p>
            <a:r>
              <a:rPr lang="en-US" sz="2200" dirty="0"/>
              <a:t>07 de julho de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032516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lvl="1"/>
            <a:r>
              <a:rPr lang="pt-BR" sz="1800" b="1" dirty="0"/>
              <a:t>4.1. GIS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4.2. 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4.3. Engenharia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4.4. Otimização</a:t>
            </a:r>
          </a:p>
        </p:txBody>
      </p:sp>
    </p:spTree>
    <p:extLst>
      <p:ext uri="{BB962C8B-B14F-4D97-AF65-F5344CB8AC3E}">
        <p14:creationId xmlns:p14="http://schemas.microsoft.com/office/powerpoint/2010/main" val="867808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Visualização de projetos no Google Earth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22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GIS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B553D554-528A-64A5-C173-22A0B95FD4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96" y="1905000"/>
            <a:ext cx="10125807" cy="419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7429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Integração com modelo de otimização de reservatórios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23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GIS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20">
            <a:extLst>
              <a:ext uri="{FF2B5EF4-FFF2-40B4-BE49-F238E27FC236}">
                <a16:creationId xmlns:a16="http://schemas.microsoft.com/office/drawing/2014/main" id="{1519B749-41E1-052E-006A-FF370F29F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63" y="1828800"/>
            <a:ext cx="10349274" cy="434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8600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4.1. GIS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4.2. Meio Ambiente</a:t>
            </a:r>
          </a:p>
          <a:p>
            <a:pPr lvl="1"/>
            <a:r>
              <a:rPr lang="pt-BR" sz="1800" b="1" dirty="0"/>
              <a:t>4.3. Engenharia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4.4. Otimização</a:t>
            </a:r>
          </a:p>
        </p:txBody>
      </p:sp>
    </p:spTree>
    <p:extLst>
      <p:ext uri="{BB962C8B-B14F-4D97-AF65-F5344CB8AC3E}">
        <p14:creationId xmlns:p14="http://schemas.microsoft.com/office/powerpoint/2010/main" val="264544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Posicionamento do vertedouro e da tomada d’água de geração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25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Engenharia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E8BEAEE-2A55-4CA9-13DC-64C0413E6C4C}"/>
              </a:ext>
            </a:extLst>
          </p:cNvPr>
          <p:cNvGrpSpPr/>
          <p:nvPr/>
        </p:nvGrpSpPr>
        <p:grpSpPr>
          <a:xfrm>
            <a:off x="1409700" y="1752600"/>
            <a:ext cx="9296400" cy="4648200"/>
            <a:chOff x="1409700" y="1752600"/>
            <a:chExt cx="9296400" cy="4648200"/>
          </a:xfrm>
        </p:grpSpPr>
        <p:pic>
          <p:nvPicPr>
            <p:cNvPr id="5" name="Picture 34">
              <a:extLst>
                <a:ext uri="{FF2B5EF4-FFF2-40B4-BE49-F238E27FC236}">
                  <a16:creationId xmlns:a16="http://schemas.microsoft.com/office/drawing/2014/main" id="{A4463797-3ECE-C881-8653-062F6C3C1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700" y="1752600"/>
              <a:ext cx="9296400" cy="464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7FFBFD9C-ACDB-C74E-3636-F41E2F92B782}"/>
                </a:ext>
              </a:extLst>
            </p:cNvPr>
            <p:cNvSpPr txBox="1"/>
            <p:nvPr/>
          </p:nvSpPr>
          <p:spPr>
            <a:xfrm rot="19283664">
              <a:off x="3427489" y="3288218"/>
              <a:ext cx="133192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Vertedouro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551E77B-71C7-B49B-3D04-815ABECC12BC}"/>
                </a:ext>
              </a:extLst>
            </p:cNvPr>
            <p:cNvSpPr txBox="1"/>
            <p:nvPr/>
          </p:nvSpPr>
          <p:spPr>
            <a:xfrm rot="20712384">
              <a:off x="3037545" y="2776490"/>
              <a:ext cx="1672117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Tomada d´água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3255B77-858E-B657-FD7D-AA14EAE72FD6}"/>
                </a:ext>
              </a:extLst>
            </p:cNvPr>
            <p:cNvSpPr txBox="1"/>
            <p:nvPr/>
          </p:nvSpPr>
          <p:spPr>
            <a:xfrm>
              <a:off x="7772400" y="3898742"/>
              <a:ext cx="997975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Tomada d´água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9938FB9-9E68-C7A7-8138-CCD26EC58FEB}"/>
                </a:ext>
              </a:extLst>
            </p:cNvPr>
            <p:cNvSpPr txBox="1"/>
            <p:nvPr/>
          </p:nvSpPr>
          <p:spPr>
            <a:xfrm>
              <a:off x="9222558" y="2415169"/>
              <a:ext cx="1331928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Vertedouro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416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Posicionamento da casa de força e da tomada d’água de bombeamento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Engenharia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F40903A-297C-3C78-E10F-37965B12B2BD}"/>
              </a:ext>
            </a:extLst>
          </p:cNvPr>
          <p:cNvGrpSpPr/>
          <p:nvPr/>
        </p:nvGrpSpPr>
        <p:grpSpPr>
          <a:xfrm>
            <a:off x="1768006" y="1752600"/>
            <a:ext cx="8655987" cy="4578166"/>
            <a:chOff x="1768006" y="1752600"/>
            <a:chExt cx="8655987" cy="4578166"/>
          </a:xfrm>
        </p:grpSpPr>
        <p:pic>
          <p:nvPicPr>
            <p:cNvPr id="6" name="Picture 36">
              <a:extLst>
                <a:ext uri="{FF2B5EF4-FFF2-40B4-BE49-F238E27FC236}">
                  <a16:creationId xmlns:a16="http://schemas.microsoft.com/office/drawing/2014/main" id="{3A2F1A44-05C9-24C1-490A-543E25EA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8006" y="1752600"/>
              <a:ext cx="8655987" cy="4578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CD86140-7CE3-476A-7D39-CDC870916D03}"/>
                </a:ext>
              </a:extLst>
            </p:cNvPr>
            <p:cNvSpPr txBox="1"/>
            <p:nvPr/>
          </p:nvSpPr>
          <p:spPr>
            <a:xfrm>
              <a:off x="8991600" y="3472856"/>
              <a:ext cx="990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Casa de força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5CCB174C-206C-2EE2-0AB0-23F19FAFA47E}"/>
                </a:ext>
              </a:extLst>
            </p:cNvPr>
            <p:cNvSpPr txBox="1"/>
            <p:nvPr/>
          </p:nvSpPr>
          <p:spPr>
            <a:xfrm>
              <a:off x="7315200" y="4495800"/>
              <a:ext cx="1013927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Tomada d’água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ABCA6E9-2A38-9DD8-3367-0DA74C966953}"/>
                </a:ext>
              </a:extLst>
            </p:cNvPr>
            <p:cNvSpPr txBox="1"/>
            <p:nvPr/>
          </p:nvSpPr>
          <p:spPr>
            <a:xfrm>
              <a:off x="4343400" y="3176127"/>
              <a:ext cx="990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Casa de força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4A01BCA0-9B03-ED40-9E98-BAA2DFC1A45A}"/>
                </a:ext>
              </a:extLst>
            </p:cNvPr>
            <p:cNvSpPr txBox="1"/>
            <p:nvPr/>
          </p:nvSpPr>
          <p:spPr>
            <a:xfrm>
              <a:off x="1981200" y="4604344"/>
              <a:ext cx="1013927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Tomada d’água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220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Traçado do circuito hidráulico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27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Engenharia </a:t>
            </a:r>
            <a:endParaRPr lang="pt-B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3AC1586-20B1-20E9-351B-E6914853700E}"/>
              </a:ext>
            </a:extLst>
          </p:cNvPr>
          <p:cNvGrpSpPr/>
          <p:nvPr/>
        </p:nvGrpSpPr>
        <p:grpSpPr>
          <a:xfrm>
            <a:off x="1409700" y="1600200"/>
            <a:ext cx="9372600" cy="4632124"/>
            <a:chOff x="1216639" y="1678617"/>
            <a:chExt cx="9372600" cy="4632124"/>
          </a:xfrm>
        </p:grpSpPr>
        <p:pic>
          <p:nvPicPr>
            <p:cNvPr id="7" name="Picture 41">
              <a:extLst>
                <a:ext uri="{FF2B5EF4-FFF2-40B4-BE49-F238E27FC236}">
                  <a16:creationId xmlns:a16="http://schemas.microsoft.com/office/drawing/2014/main" id="{78EE8AF3-BF4C-33FB-188E-0D0930B1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639" y="1678617"/>
              <a:ext cx="9372600" cy="4632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F9B2350-FB36-FC1F-5546-05D068D737D5}"/>
                </a:ext>
              </a:extLst>
            </p:cNvPr>
            <p:cNvSpPr txBox="1"/>
            <p:nvPr/>
          </p:nvSpPr>
          <p:spPr>
            <a:xfrm rot="21054481">
              <a:off x="4204153" y="2637667"/>
              <a:ext cx="2551423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Túnel de baixa pressão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85AF62-2C8F-F378-7C3B-E974F56398A6}"/>
                </a:ext>
              </a:extLst>
            </p:cNvPr>
            <p:cNvSpPr txBox="1"/>
            <p:nvPr/>
          </p:nvSpPr>
          <p:spPr>
            <a:xfrm rot="21116047">
              <a:off x="2339042" y="3487537"/>
              <a:ext cx="965242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Túnel de fuga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339FBCDB-6A54-BB01-DCC5-BADEE18FFD17}"/>
                </a:ext>
              </a:extLst>
            </p:cNvPr>
            <p:cNvSpPr txBox="1"/>
            <p:nvPr/>
          </p:nvSpPr>
          <p:spPr>
            <a:xfrm>
              <a:off x="4808289" y="5381545"/>
              <a:ext cx="1180582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Chaminé de equilíbrio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2C34111-9696-CBBB-DDDD-E910EEFE1F58}"/>
                </a:ext>
              </a:extLst>
            </p:cNvPr>
            <p:cNvSpPr txBox="1"/>
            <p:nvPr/>
          </p:nvSpPr>
          <p:spPr>
            <a:xfrm>
              <a:off x="3584439" y="5099479"/>
              <a:ext cx="942726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l"/>
              <a:r>
                <a:rPr lang="pt-BR" sz="1800" b="0" dirty="0">
                  <a:solidFill>
                    <a:schemeClr val="bg1"/>
                  </a:solidFill>
                  <a:latin typeface="+mn-lt"/>
                </a:rPr>
                <a:t>Túnel de alta pressão</a:t>
              </a:r>
            </a:p>
          </p:txBody>
        </p:sp>
        <p:pic>
          <p:nvPicPr>
            <p:cNvPr id="16" name="Picture 41">
              <a:extLst>
                <a:ext uri="{FF2B5EF4-FFF2-40B4-BE49-F238E27FC236}">
                  <a16:creationId xmlns:a16="http://schemas.microsoft.com/office/drawing/2014/main" id="{22FA9564-6B53-3769-DED6-78BAA0F69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8" t="29737" r="69919" b="58771"/>
            <a:stretch/>
          </p:blipFill>
          <p:spPr bwMode="auto">
            <a:xfrm>
              <a:off x="3899476" y="3814623"/>
              <a:ext cx="1865354" cy="1184658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prstDash val="lgDash"/>
            </a:ln>
          </p:spPr>
        </p:pic>
        <p:cxnSp>
          <p:nvCxnSpPr>
            <p:cNvPr id="5" name="Conector de Seta Reta 4">
              <a:extLst>
                <a:ext uri="{FF2B5EF4-FFF2-40B4-BE49-F238E27FC236}">
                  <a16:creationId xmlns:a16="http://schemas.microsoft.com/office/drawing/2014/main" id="{2D3316C0-2EEC-2B2C-E313-7EC8FC166535}"/>
                </a:ext>
              </a:extLst>
            </p:cNvPr>
            <p:cNvCxnSpPr>
              <a:cxnSpLocks/>
              <a:stCxn id="11" idx="0"/>
            </p:cNvCxnSpPr>
            <p:nvPr/>
          </p:nvCxnSpPr>
          <p:spPr bwMode="auto">
            <a:xfrm flipH="1" flipV="1">
              <a:off x="5333803" y="4406952"/>
              <a:ext cx="64777" cy="974593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DE31E709-3169-EDE8-33D7-6B5C4727E35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348028" y="4406952"/>
              <a:ext cx="484125" cy="937538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71FF8FDD-3DB7-DFD4-CEB1-DCB1DC521D35}"/>
                </a:ext>
              </a:extLst>
            </p:cNvPr>
            <p:cNvSpPr/>
            <p:nvPr/>
          </p:nvSpPr>
          <p:spPr bwMode="auto">
            <a:xfrm>
              <a:off x="3200400" y="3009374"/>
              <a:ext cx="838200" cy="571140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6337A00C-8D1C-8579-AEAE-BF8B7CF29B00}"/>
                </a:ext>
              </a:extLst>
            </p:cNvPr>
            <p:cNvCxnSpPr/>
            <p:nvPr/>
          </p:nvCxnSpPr>
          <p:spPr bwMode="auto">
            <a:xfrm>
              <a:off x="3200400" y="3588531"/>
              <a:ext cx="699076" cy="1410750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74EF6FFC-D9CD-479F-2F74-54B15C0832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51876" y="3009050"/>
              <a:ext cx="1712954" cy="789546"/>
            </a:xfrm>
            <a:prstGeom prst="lin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9056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/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37821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Objetivos principais:</a:t>
            </a:r>
          </a:p>
          <a:p>
            <a:pPr lvl="1"/>
            <a:r>
              <a:rPr lang="pt-BR" b="0" dirty="0"/>
              <a:t>análise visual dos arranjos de engenharia para detalhamento dos componentes e melhorias nos algoritmos; </a:t>
            </a:r>
          </a:p>
          <a:p>
            <a:pPr lvl="1"/>
            <a:r>
              <a:rPr lang="pt-BR" b="0" dirty="0"/>
              <a:t>identificação de erros nas planilhas durante a construção de arranjos para promover melhorias nas formulações ou soluções alternativas para o workflow;</a:t>
            </a:r>
          </a:p>
          <a:p>
            <a:pPr lvl="1"/>
            <a:r>
              <a:rPr lang="pt-BR" b="0" dirty="0"/>
              <a:t>avaliação da coerência dos resultados numéricos para revisão de critérios, formulações e algoritmos;</a:t>
            </a:r>
          </a:p>
          <a:p>
            <a:pPr lvl="1"/>
            <a:r>
              <a:rPr lang="pt-BR" b="0" dirty="0"/>
              <a:t>verificação de pendências de preenchimento nas planilhas para incorporar novas soluções de cálculo ou fazer conexões ainda inexistentes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 de funcionalidade no módulo de engenharia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8820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85563" y="6553200"/>
            <a:ext cx="706437" cy="284163"/>
          </a:xfrm>
        </p:spPr>
        <p:txBody>
          <a:bodyPr/>
          <a:lstStyle/>
          <a:p>
            <a:fld id="{66444DCD-DD8C-49E0-BC11-9AAD323B4E7F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091580-C43A-46F3-A317-5CB21881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16976"/>
            <a:ext cx="7239000" cy="5190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33E20-2EBB-4632-BB1C-13A269B08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69" y="381000"/>
            <a:ext cx="1638300" cy="79404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33756A8-B542-4165-BEE9-44A91619A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59154"/>
            <a:ext cx="4191000" cy="493969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PSR integra estudos de consultoria, desenvolvimento de ferramentas avançadas e pesquisa de novas metodologias para sistemas de energia</a:t>
            </a:r>
          </a:p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Temos uma equipe de quase 100 pessoas formadas em otimização, sistemas de energia, estatística e ciência da computação</a:t>
            </a:r>
          </a:p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Trabalhamos em mais de 70 países em todos os continentes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Localização dos projetos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30</a:t>
            </a:fld>
            <a:endParaRPr lang="pt-BR" noProof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2554432-7B3B-468F-95BB-333D9F871B1D}"/>
              </a:ext>
            </a:extLst>
          </p:cNvPr>
          <p:cNvSpPr txBox="1"/>
          <p:nvPr/>
        </p:nvSpPr>
        <p:spPr>
          <a:xfrm>
            <a:off x="838200" y="1676400"/>
            <a:ext cx="13716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Myriad Pro" panose="020B0503030403020204" pitchFamily="34" charset="0"/>
              </a:rPr>
              <a:t>PSR</a:t>
            </a:r>
          </a:p>
        </p:txBody>
      </p:sp>
      <p:pic>
        <p:nvPicPr>
          <p:cNvPr id="11" name="Imagem 10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60D06CAA-FF47-208E-2499-06A103A65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92" t="36457" r="15152" b="22208"/>
          <a:stretch/>
        </p:blipFill>
        <p:spPr bwMode="auto">
          <a:xfrm>
            <a:off x="485982" y="1508449"/>
            <a:ext cx="5730016" cy="3269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Arrow: Right 9">
            <a:extLst>
              <a:ext uri="{FF2B5EF4-FFF2-40B4-BE49-F238E27FC236}">
                <a16:creationId xmlns:a16="http://schemas.microsoft.com/office/drawing/2014/main" id="{DF9C5A8B-214A-A9D7-25D8-39F846237081}"/>
              </a:ext>
            </a:extLst>
          </p:cNvPr>
          <p:cNvSpPr/>
          <p:nvPr/>
        </p:nvSpPr>
        <p:spPr>
          <a:xfrm>
            <a:off x="6705600" y="2984522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24B3BD-8955-C58C-94B4-E0FDAD824ED3}"/>
              </a:ext>
            </a:extLst>
          </p:cNvPr>
          <p:cNvSpPr txBox="1"/>
          <p:nvPr/>
        </p:nvSpPr>
        <p:spPr>
          <a:xfrm>
            <a:off x="424543" y="4822053"/>
            <a:ext cx="438304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l"/>
            <a:r>
              <a:rPr lang="pt-B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Melhores projetos selecionados no RT6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5C87324-4108-2DFE-A4CA-04E3849237BF}"/>
              </a:ext>
            </a:extLst>
          </p:cNvPr>
          <p:cNvSpPr txBox="1"/>
          <p:nvPr/>
        </p:nvSpPr>
        <p:spPr>
          <a:xfrm>
            <a:off x="4600931" y="5642735"/>
            <a:ext cx="2782842" cy="70788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pt-B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Alguns projetos de engenharia superpostos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403FE9F-24D4-3CA3-05FD-7107C8BC2953}"/>
              </a:ext>
            </a:extLst>
          </p:cNvPr>
          <p:cNvGrpSpPr/>
          <p:nvPr/>
        </p:nvGrpSpPr>
        <p:grpSpPr>
          <a:xfrm>
            <a:off x="7436556" y="1514669"/>
            <a:ext cx="4191000" cy="4835952"/>
            <a:chOff x="7436556" y="1514669"/>
            <a:chExt cx="4191000" cy="4835952"/>
          </a:xfrm>
        </p:grpSpPr>
        <p:pic>
          <p:nvPicPr>
            <p:cNvPr id="16" name="Imagem 15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DED2351D-972A-3911-E81E-9DD6422D1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042" t="11340" r="22760" b="10355"/>
            <a:stretch/>
          </p:blipFill>
          <p:spPr bwMode="auto">
            <a:xfrm>
              <a:off x="7436556" y="1514669"/>
              <a:ext cx="4191000" cy="4835952"/>
            </a:xfrm>
            <a:prstGeom prst="rect">
              <a:avLst/>
            </a:prstGeom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98A9737-F051-E155-2FD5-1003A49E6A21}"/>
                </a:ext>
              </a:extLst>
            </p:cNvPr>
            <p:cNvSpPr txBox="1"/>
            <p:nvPr/>
          </p:nvSpPr>
          <p:spPr>
            <a:xfrm>
              <a:off x="7854369" y="1887503"/>
              <a:ext cx="1981200" cy="52322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pt-BR" sz="1400" b="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P =1000 MW e </a:t>
              </a:r>
              <a:r>
                <a:rPr lang="pt-BR" sz="1400" b="0" dirty="0">
                  <a:solidFill>
                    <a:schemeClr val="bg1"/>
                  </a:solidFill>
                  <a:latin typeface="Symbol" panose="05050102010706020507" pitchFamily="18" charset="2"/>
                </a:rPr>
                <a:t>D</a:t>
              </a:r>
              <a:r>
                <a:rPr lang="pt-BR" sz="1400" b="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t = 48h</a:t>
              </a:r>
            </a:p>
            <a:p>
              <a:pPr algn="l"/>
              <a:r>
                <a:rPr lang="pt-BR" sz="1400" b="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P =100 MW e </a:t>
              </a:r>
              <a:r>
                <a:rPr lang="pt-BR" sz="1400" b="0" dirty="0">
                  <a:solidFill>
                    <a:schemeClr val="bg1"/>
                  </a:solidFill>
                  <a:latin typeface="Symbol" panose="05050102010706020507" pitchFamily="18" charset="2"/>
                </a:rPr>
                <a:t>D</a:t>
              </a:r>
              <a:r>
                <a:rPr lang="pt-BR" sz="1400" b="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t = 48h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72FD42EF-7FE5-8151-488B-1A0953D169D3}"/>
                </a:ext>
              </a:extLst>
            </p:cNvPr>
            <p:cNvSpPr txBox="1"/>
            <p:nvPr/>
          </p:nvSpPr>
          <p:spPr>
            <a:xfrm>
              <a:off x="9296400" y="5479883"/>
              <a:ext cx="1981200" cy="52322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pt-BR" sz="1400" b="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P =500 MW e </a:t>
              </a:r>
              <a:r>
                <a:rPr lang="pt-BR" sz="1400" b="0" dirty="0">
                  <a:solidFill>
                    <a:schemeClr val="bg1"/>
                  </a:solidFill>
                  <a:latin typeface="Symbol" panose="05050102010706020507" pitchFamily="18" charset="2"/>
                </a:rPr>
                <a:t>D</a:t>
              </a:r>
              <a:r>
                <a:rPr lang="pt-BR" sz="1400" b="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t = 8h</a:t>
              </a:r>
            </a:p>
            <a:p>
              <a:pPr algn="l"/>
              <a:r>
                <a:rPr lang="pt-BR" sz="1400" b="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P =100 MW e </a:t>
              </a:r>
              <a:r>
                <a:rPr lang="pt-BR" sz="1400" b="0" dirty="0">
                  <a:solidFill>
                    <a:schemeClr val="bg1"/>
                  </a:solidFill>
                  <a:latin typeface="Symbol" panose="05050102010706020507" pitchFamily="18" charset="2"/>
                </a:rPr>
                <a:t>D</a:t>
              </a:r>
              <a:r>
                <a:rPr lang="pt-BR" sz="1400" b="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t = 8h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1195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1"/>
            <a:ext cx="11353800" cy="5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Arranjos de engenharia em detalhe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31</a:t>
            </a:fld>
            <a:endParaRPr lang="pt-BR" noProof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2554432-7B3B-468F-95BB-333D9F871B1D}"/>
              </a:ext>
            </a:extLst>
          </p:cNvPr>
          <p:cNvSpPr txBox="1"/>
          <p:nvPr/>
        </p:nvSpPr>
        <p:spPr>
          <a:xfrm>
            <a:off x="838200" y="1676400"/>
            <a:ext cx="13716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Myriad Pro" panose="020B0503030403020204" pitchFamily="34" charset="0"/>
              </a:rPr>
              <a:t>PSR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8DE950D-D415-3986-1634-881B07AA080B}"/>
              </a:ext>
            </a:extLst>
          </p:cNvPr>
          <p:cNvGrpSpPr/>
          <p:nvPr/>
        </p:nvGrpSpPr>
        <p:grpSpPr>
          <a:xfrm>
            <a:off x="457739" y="2001673"/>
            <a:ext cx="4177545" cy="3949038"/>
            <a:chOff x="457739" y="2001673"/>
            <a:chExt cx="4177545" cy="3949038"/>
          </a:xfrm>
        </p:grpSpPr>
        <p:pic>
          <p:nvPicPr>
            <p:cNvPr id="14" name="Imagem 13" descr="Gráfico de superfície&#10;&#10;Descrição gerada automaticamente">
              <a:extLst>
                <a:ext uri="{FF2B5EF4-FFF2-40B4-BE49-F238E27FC236}">
                  <a16:creationId xmlns:a16="http://schemas.microsoft.com/office/drawing/2014/main" id="{4D228257-3749-5320-2608-B55CC57AF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373" t="11554" r="14791" b="11681"/>
            <a:stretch/>
          </p:blipFill>
          <p:spPr bwMode="auto">
            <a:xfrm>
              <a:off x="478971" y="2001673"/>
              <a:ext cx="4156313" cy="353064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E5C87324-4108-2DFE-A4CA-04E3849237BF}"/>
                </a:ext>
              </a:extLst>
            </p:cNvPr>
            <p:cNvSpPr txBox="1"/>
            <p:nvPr/>
          </p:nvSpPr>
          <p:spPr>
            <a:xfrm>
              <a:off x="457739" y="5550601"/>
              <a:ext cx="2782842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P =1000 MW e </a:t>
              </a:r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ymbol" panose="05050102010706020507" pitchFamily="18" charset="2"/>
                </a:rPr>
                <a:t>D</a:t>
              </a:r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t = 48h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F550C4-BD04-9C4D-510D-AFBD21B4EB60}"/>
              </a:ext>
            </a:extLst>
          </p:cNvPr>
          <p:cNvGrpSpPr/>
          <p:nvPr/>
        </p:nvGrpSpPr>
        <p:grpSpPr>
          <a:xfrm>
            <a:off x="4831797" y="4052596"/>
            <a:ext cx="3057389" cy="2365519"/>
            <a:chOff x="4831797" y="4052596"/>
            <a:chExt cx="3057389" cy="2365519"/>
          </a:xfrm>
        </p:grpSpPr>
        <p:pic>
          <p:nvPicPr>
            <p:cNvPr id="15" name="Imagem 14" descr="Mapa&#10;&#10;Descrição gerada automaticamente">
              <a:extLst>
                <a:ext uri="{FF2B5EF4-FFF2-40B4-BE49-F238E27FC236}">
                  <a16:creationId xmlns:a16="http://schemas.microsoft.com/office/drawing/2014/main" id="{3C173035-8B91-E81F-497C-D6374580B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63" t="10245" r="8437" b="9884"/>
            <a:stretch/>
          </p:blipFill>
          <p:spPr bwMode="auto">
            <a:xfrm>
              <a:off x="4831797" y="4452706"/>
              <a:ext cx="3057389" cy="1965409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D064260-D8FF-3957-FE8F-876E7470E379}"/>
                </a:ext>
              </a:extLst>
            </p:cNvPr>
            <p:cNvSpPr txBox="1"/>
            <p:nvPr/>
          </p:nvSpPr>
          <p:spPr>
            <a:xfrm>
              <a:off x="4835079" y="4052596"/>
              <a:ext cx="2782842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P =100 MW e </a:t>
              </a:r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ymbol" panose="05050102010706020507" pitchFamily="18" charset="2"/>
                </a:rPr>
                <a:t>D</a:t>
              </a:r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t = 48h</a:t>
              </a: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4F72313-5D88-165B-982E-D9AF284F1D00}"/>
              </a:ext>
            </a:extLst>
          </p:cNvPr>
          <p:cNvSpPr txBox="1"/>
          <p:nvPr/>
        </p:nvSpPr>
        <p:spPr>
          <a:xfrm>
            <a:off x="457200" y="1601562"/>
            <a:ext cx="278284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l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Área 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30061B0-3658-B498-3E2E-F3EC4E7D1F72}"/>
              </a:ext>
            </a:extLst>
          </p:cNvPr>
          <p:cNvGrpSpPr/>
          <p:nvPr/>
        </p:nvGrpSpPr>
        <p:grpSpPr>
          <a:xfrm>
            <a:off x="8421642" y="3736900"/>
            <a:ext cx="3505200" cy="2613921"/>
            <a:chOff x="8421642" y="3736900"/>
            <a:chExt cx="3505200" cy="2613921"/>
          </a:xfrm>
        </p:grpSpPr>
        <p:pic>
          <p:nvPicPr>
            <p:cNvPr id="21" name="Imagem 20" descr="Tela de computador com imagem de jogo de vídeo game&#10;&#10;Descrição gerada automaticamente">
              <a:extLst>
                <a:ext uri="{FF2B5EF4-FFF2-40B4-BE49-F238E27FC236}">
                  <a16:creationId xmlns:a16="http://schemas.microsoft.com/office/drawing/2014/main" id="{59CA3790-052F-7756-254D-CED80863D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862" t="10269" r="2250" b="10141"/>
            <a:stretch/>
          </p:blipFill>
          <p:spPr bwMode="auto">
            <a:xfrm>
              <a:off x="8421642" y="3736900"/>
              <a:ext cx="3505200" cy="221381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069549F-A637-23A7-C111-C3AECA57F94A}"/>
                </a:ext>
              </a:extLst>
            </p:cNvPr>
            <p:cNvSpPr txBox="1"/>
            <p:nvPr/>
          </p:nvSpPr>
          <p:spPr>
            <a:xfrm>
              <a:off x="9144000" y="5950711"/>
              <a:ext cx="2782842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r"/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P =500 MW e </a:t>
              </a:r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ymbol" panose="05050102010706020507" pitchFamily="18" charset="2"/>
                </a:rPr>
                <a:t>D</a:t>
              </a:r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t = 8h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47FD461-4B5F-0632-67B7-58AD01A4C634}"/>
              </a:ext>
            </a:extLst>
          </p:cNvPr>
          <p:cNvSpPr txBox="1"/>
          <p:nvPr/>
        </p:nvSpPr>
        <p:spPr>
          <a:xfrm>
            <a:off x="9144000" y="1599950"/>
            <a:ext cx="2782842" cy="4001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r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Área B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1066E68-AA9C-638C-519A-47C45206D76E}"/>
              </a:ext>
            </a:extLst>
          </p:cNvPr>
          <p:cNvGrpSpPr/>
          <p:nvPr/>
        </p:nvGrpSpPr>
        <p:grpSpPr>
          <a:xfrm>
            <a:off x="5875590" y="2034846"/>
            <a:ext cx="6051252" cy="1575040"/>
            <a:chOff x="5875590" y="2034846"/>
            <a:chExt cx="6051252" cy="1575040"/>
          </a:xfrm>
        </p:grpSpPr>
        <p:pic>
          <p:nvPicPr>
            <p:cNvPr id="22" name="Imagem 21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DBE757A0-61C8-ADAD-92AC-0E4EB941F0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140" t="29011" r="18113" b="23236"/>
            <a:stretch/>
          </p:blipFill>
          <p:spPr bwMode="auto">
            <a:xfrm>
              <a:off x="8658432" y="2034846"/>
              <a:ext cx="3268410" cy="157504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582D0DB-9484-1A83-A067-8EA9BDFA7E42}"/>
                </a:ext>
              </a:extLst>
            </p:cNvPr>
            <p:cNvSpPr txBox="1"/>
            <p:nvPr/>
          </p:nvSpPr>
          <p:spPr>
            <a:xfrm>
              <a:off x="5875590" y="2045732"/>
              <a:ext cx="2782842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r"/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P =100 MW e </a:t>
              </a:r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ymbol" panose="05050102010706020507" pitchFamily="18" charset="2"/>
                </a:rPr>
                <a:t>D</a:t>
              </a:r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t = 4h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105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1"/>
            <a:ext cx="11353800" cy="5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Detalhe dos componentes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32</a:t>
            </a:fld>
            <a:endParaRPr lang="pt-BR" noProof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2554432-7B3B-468F-95BB-333D9F871B1D}"/>
              </a:ext>
            </a:extLst>
          </p:cNvPr>
          <p:cNvSpPr txBox="1"/>
          <p:nvPr/>
        </p:nvSpPr>
        <p:spPr>
          <a:xfrm>
            <a:off x="838200" y="1676400"/>
            <a:ext cx="13716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Myriad Pro" panose="020B0503030403020204" pitchFamily="34" charset="0"/>
              </a:rPr>
              <a:t>PSR</a:t>
            </a:r>
          </a:p>
        </p:txBody>
      </p:sp>
      <p:pic>
        <p:nvPicPr>
          <p:cNvPr id="26" name="Imagem 25" descr="Gráfico de superfície&#10;&#10;Descrição gerada automaticamente">
            <a:extLst>
              <a:ext uri="{FF2B5EF4-FFF2-40B4-BE49-F238E27FC236}">
                <a16:creationId xmlns:a16="http://schemas.microsoft.com/office/drawing/2014/main" id="{315B2652-5F1F-AD8F-B6FE-A8641D36C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3" t="11554" r="14791" b="11681"/>
          <a:stretch/>
        </p:blipFill>
        <p:spPr bwMode="auto">
          <a:xfrm>
            <a:off x="485117" y="1484907"/>
            <a:ext cx="2105683" cy="1788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B3B202F-9ECE-CFFF-9C56-6F696D6CA092}"/>
              </a:ext>
            </a:extLst>
          </p:cNvPr>
          <p:cNvGrpSpPr/>
          <p:nvPr/>
        </p:nvGrpSpPr>
        <p:grpSpPr>
          <a:xfrm>
            <a:off x="2743200" y="1779095"/>
            <a:ext cx="9066245" cy="4615125"/>
            <a:chOff x="2743200" y="1779095"/>
            <a:chExt cx="9066245" cy="461512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0E98FDD-28BB-67F6-7A82-83FDC601BA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250" t="32223" r="25000" b="27776"/>
            <a:stretch/>
          </p:blipFill>
          <p:spPr>
            <a:xfrm>
              <a:off x="2743200" y="2209800"/>
              <a:ext cx="9066245" cy="4184420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D5CE957F-D6AA-B3BF-F26E-F4D76445453B}"/>
                </a:ext>
              </a:extLst>
            </p:cNvPr>
            <p:cNvSpPr txBox="1"/>
            <p:nvPr/>
          </p:nvSpPr>
          <p:spPr>
            <a:xfrm>
              <a:off x="2743200" y="1779095"/>
              <a:ext cx="2782842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P =1000 MW e </a:t>
              </a:r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ymbol" panose="05050102010706020507" pitchFamily="18" charset="2"/>
                </a:rPr>
                <a:t>D</a:t>
              </a:r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t = 48h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221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Tapajós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33</a:t>
            </a:fld>
            <a:endParaRPr lang="pt-BR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DA990E-B576-00E2-61F6-45CD63B54A8E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1"/>
            <a:ext cx="11353800" cy="5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Arranjos de engenharia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6D20722-A89A-25C9-97E6-133A6B6AFAAB}"/>
              </a:ext>
            </a:extLst>
          </p:cNvPr>
          <p:cNvGrpSpPr/>
          <p:nvPr/>
        </p:nvGrpSpPr>
        <p:grpSpPr>
          <a:xfrm>
            <a:off x="457200" y="1561108"/>
            <a:ext cx="7506478" cy="4712905"/>
            <a:chOff x="457200" y="1561108"/>
            <a:chExt cx="7506478" cy="4712905"/>
          </a:xfrm>
        </p:grpSpPr>
        <p:pic>
          <p:nvPicPr>
            <p:cNvPr id="13" name="Imagem 12" descr="Tela de computador com jogo&#10;&#10;Descrição gerada automaticamente">
              <a:extLst>
                <a:ext uri="{FF2B5EF4-FFF2-40B4-BE49-F238E27FC236}">
                  <a16:creationId xmlns:a16="http://schemas.microsoft.com/office/drawing/2014/main" id="{CD76B9C1-B395-B14A-DCE5-2520767C92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136" t="29524" r="33325" b="17416"/>
            <a:stretch/>
          </p:blipFill>
          <p:spPr bwMode="auto">
            <a:xfrm>
              <a:off x="457200" y="1561108"/>
              <a:ext cx="7506478" cy="471290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Arrow: Right 9">
              <a:extLst>
                <a:ext uri="{FF2B5EF4-FFF2-40B4-BE49-F238E27FC236}">
                  <a16:creationId xmlns:a16="http://schemas.microsoft.com/office/drawing/2014/main" id="{9241E135-655D-4577-FF28-FD86C7FA1BA5}"/>
                </a:ext>
              </a:extLst>
            </p:cNvPr>
            <p:cNvSpPr/>
            <p:nvPr/>
          </p:nvSpPr>
          <p:spPr>
            <a:xfrm rot="14764312">
              <a:off x="2689441" y="2757602"/>
              <a:ext cx="299151" cy="444478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0984A8C-E82B-BBE7-D9D9-B1E216840857}"/>
                </a:ext>
              </a:extLst>
            </p:cNvPr>
            <p:cNvSpPr/>
            <p:nvPr/>
          </p:nvSpPr>
          <p:spPr>
            <a:xfrm rot="4802918">
              <a:off x="4743368" y="2310800"/>
              <a:ext cx="299151" cy="444478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Right 9">
              <a:extLst>
                <a:ext uri="{FF2B5EF4-FFF2-40B4-BE49-F238E27FC236}">
                  <a16:creationId xmlns:a16="http://schemas.microsoft.com/office/drawing/2014/main" id="{76B654B2-D98F-849D-96DD-8900152B0B2A}"/>
                </a:ext>
              </a:extLst>
            </p:cNvPr>
            <p:cNvSpPr/>
            <p:nvPr/>
          </p:nvSpPr>
          <p:spPr>
            <a:xfrm rot="13573172">
              <a:off x="5908325" y="3695321"/>
              <a:ext cx="299151" cy="444478"/>
            </a:xfrm>
            <a:prstGeom prst="rightArrow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Arrow: Right 9">
              <a:extLst>
                <a:ext uri="{FF2B5EF4-FFF2-40B4-BE49-F238E27FC236}">
                  <a16:creationId xmlns:a16="http://schemas.microsoft.com/office/drawing/2014/main" id="{B70AA32E-7E78-F424-DF1C-59CD66FF1F89}"/>
                </a:ext>
              </a:extLst>
            </p:cNvPr>
            <p:cNvSpPr/>
            <p:nvPr/>
          </p:nvSpPr>
          <p:spPr>
            <a:xfrm rot="5998547">
              <a:off x="7141753" y="2366701"/>
              <a:ext cx="299151" cy="444478"/>
            </a:xfrm>
            <a:prstGeom prst="rightArrow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BA62D3-41EB-A494-C07C-CC0DCCB2BB1D}"/>
              </a:ext>
            </a:extLst>
          </p:cNvPr>
          <p:cNvGrpSpPr/>
          <p:nvPr/>
        </p:nvGrpSpPr>
        <p:grpSpPr>
          <a:xfrm>
            <a:off x="7982338" y="1561108"/>
            <a:ext cx="3828661" cy="3662541"/>
            <a:chOff x="7982338" y="1561108"/>
            <a:chExt cx="3828661" cy="3662541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F9D7835-2883-6C77-5A91-8FCCE3938791}"/>
                </a:ext>
              </a:extLst>
            </p:cNvPr>
            <p:cNvSpPr txBox="1"/>
            <p:nvPr/>
          </p:nvSpPr>
          <p:spPr>
            <a:xfrm>
              <a:off x="7982338" y="1561108"/>
              <a:ext cx="3828661" cy="366254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UHE São Manuel:</a:t>
              </a:r>
            </a:p>
            <a:p>
              <a:pPr algn="l"/>
              <a:endParaRPr lang="pt-B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endParaRPr>
            </a:p>
            <a:p>
              <a:pPr algn="l"/>
              <a:endParaRPr lang="pt-B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endParaRPr>
            </a:p>
            <a:p>
              <a:pPr algn="l"/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Arranjos adequados</a:t>
              </a:r>
            </a:p>
            <a:p>
              <a:pPr algn="l"/>
              <a:endParaRPr lang="pt-B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endParaRPr>
            </a:p>
            <a:p>
              <a:pPr algn="l"/>
              <a:endParaRPr lang="pt-BR" sz="2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endParaRPr>
            </a:p>
            <a:p>
              <a:pPr algn="l"/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Necessidade de verificação das generalizações dos algoritmos:</a:t>
              </a:r>
            </a:p>
            <a:p>
              <a:pPr marL="457200" indent="-457200" algn="l">
                <a:buAutoNum type="alphaLcParenR"/>
              </a:pPr>
              <a:r>
                <a:rPr lang="pt-BR" sz="18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Opção por traçado mais  longo do túnel</a:t>
              </a:r>
            </a:p>
            <a:p>
              <a:pPr marL="457200" indent="-457200" algn="l">
                <a:buAutoNum type="alphaLcParenR"/>
              </a:pPr>
              <a:r>
                <a:rPr lang="pt-BR" sz="18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Fechamento da saia da barragem sobre o reservatório</a:t>
              </a:r>
            </a:p>
          </p:txBody>
        </p:sp>
        <p:sp>
          <p:nvSpPr>
            <p:cNvPr id="15" name="Arrow: Right 9">
              <a:extLst>
                <a:ext uri="{FF2B5EF4-FFF2-40B4-BE49-F238E27FC236}">
                  <a16:creationId xmlns:a16="http://schemas.microsoft.com/office/drawing/2014/main" id="{37C55925-47AD-41C4-8A8D-CABD5984B266}"/>
                </a:ext>
              </a:extLst>
            </p:cNvPr>
            <p:cNvSpPr/>
            <p:nvPr/>
          </p:nvSpPr>
          <p:spPr>
            <a:xfrm>
              <a:off x="8065399" y="1993793"/>
              <a:ext cx="299151" cy="444478"/>
            </a:xfrm>
            <a:prstGeom prst="rightArrow">
              <a:avLst/>
            </a:prstGeom>
            <a:solidFill>
              <a:srgbClr val="00B0F0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 dirty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Arrow: Right 9">
              <a:extLst>
                <a:ext uri="{FF2B5EF4-FFF2-40B4-BE49-F238E27FC236}">
                  <a16:creationId xmlns:a16="http://schemas.microsoft.com/office/drawing/2014/main" id="{AFB1CA1F-02A1-BB4C-6891-011E00371323}"/>
                </a:ext>
              </a:extLst>
            </p:cNvPr>
            <p:cNvSpPr/>
            <p:nvPr/>
          </p:nvSpPr>
          <p:spPr>
            <a:xfrm>
              <a:off x="8065398" y="2897741"/>
              <a:ext cx="299151" cy="444478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pt-BR" sz="1800" b="0">
                <a:solidFill>
                  <a:srgbClr val="26262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512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Tapajós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34</a:t>
            </a:fld>
            <a:endParaRPr lang="pt-BR" noProof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DA990E-B576-00E2-61F6-45CD63B54A8E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1"/>
            <a:ext cx="11353800" cy="570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Arranjos de engenharia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5C25957-7A73-F4B6-90D7-9B97E0BC69C4}"/>
              </a:ext>
            </a:extLst>
          </p:cNvPr>
          <p:cNvGrpSpPr/>
          <p:nvPr/>
        </p:nvGrpSpPr>
        <p:grpSpPr>
          <a:xfrm>
            <a:off x="457200" y="1497067"/>
            <a:ext cx="7659642" cy="4788599"/>
            <a:chOff x="457200" y="1497067"/>
            <a:chExt cx="7659642" cy="4788599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F9D7835-2883-6C77-5A91-8FCCE3938791}"/>
                </a:ext>
              </a:extLst>
            </p:cNvPr>
            <p:cNvSpPr txBox="1"/>
            <p:nvPr/>
          </p:nvSpPr>
          <p:spPr>
            <a:xfrm>
              <a:off x="5334000" y="1497067"/>
              <a:ext cx="2782842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l"/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UHR de ciclo fechado</a:t>
              </a: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03F6778A-284F-25D1-BC17-3A29A0361099}"/>
                </a:ext>
              </a:extLst>
            </p:cNvPr>
            <p:cNvGrpSpPr/>
            <p:nvPr/>
          </p:nvGrpSpPr>
          <p:grpSpPr>
            <a:xfrm>
              <a:off x="457200" y="1561107"/>
              <a:ext cx="4876800" cy="4724559"/>
              <a:chOff x="457200" y="1561107"/>
              <a:chExt cx="4876800" cy="4724559"/>
            </a:xfrm>
          </p:grpSpPr>
          <p:pic>
            <p:nvPicPr>
              <p:cNvPr id="15" name="Imagem 14">
                <a:extLst>
                  <a:ext uri="{FF2B5EF4-FFF2-40B4-BE49-F238E27FC236}">
                    <a16:creationId xmlns:a16="http://schemas.microsoft.com/office/drawing/2014/main" id="{0D5C9233-8DDB-0421-D7DC-5158C1EA03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601" t="24444" r="30626" b="12222"/>
              <a:stretch/>
            </p:blipFill>
            <p:spPr>
              <a:xfrm>
                <a:off x="457200" y="1561107"/>
                <a:ext cx="4876800" cy="4724559"/>
              </a:xfrm>
              <a:prstGeom prst="rect">
                <a:avLst/>
              </a:prstGeom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BDA1FCB4-DAD4-A0E1-B287-72B59F49DBE6}"/>
                  </a:ext>
                </a:extLst>
              </p:cNvPr>
              <p:cNvSpPr/>
              <p:nvPr/>
            </p:nvSpPr>
            <p:spPr bwMode="auto">
              <a:xfrm>
                <a:off x="3886199" y="5269378"/>
                <a:ext cx="762001" cy="445622"/>
              </a:xfrm>
              <a:prstGeom prst="rect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1200" b="1" i="0" u="none" strike="noStrike" cap="none" normalizeH="0" baseline="0">
                  <a:ln>
                    <a:noFill/>
                  </a:ln>
                  <a:solidFill>
                    <a:srgbClr val="365F9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8" name="Retângulo 17">
            <a:extLst>
              <a:ext uri="{FF2B5EF4-FFF2-40B4-BE49-F238E27FC236}">
                <a16:creationId xmlns:a16="http://schemas.microsoft.com/office/drawing/2014/main" id="{87F2CFF4-1B92-35D7-6F57-36C039F76275}"/>
              </a:ext>
            </a:extLst>
          </p:cNvPr>
          <p:cNvSpPr/>
          <p:nvPr/>
        </p:nvSpPr>
        <p:spPr bwMode="auto">
          <a:xfrm>
            <a:off x="7657242" y="3027736"/>
            <a:ext cx="2079171" cy="1380932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5C60DDD-3DF0-9584-4FE0-4808C6DC1F64}"/>
              </a:ext>
            </a:extLst>
          </p:cNvPr>
          <p:cNvGrpSpPr/>
          <p:nvPr/>
        </p:nvGrpSpPr>
        <p:grpSpPr>
          <a:xfrm>
            <a:off x="5553499" y="2148440"/>
            <a:ext cx="6286655" cy="4133197"/>
            <a:chOff x="5553499" y="2148440"/>
            <a:chExt cx="6286655" cy="4133197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7847737C-711F-4327-E1FC-6CA42E6B4650}"/>
                </a:ext>
              </a:extLst>
            </p:cNvPr>
            <p:cNvSpPr txBox="1"/>
            <p:nvPr/>
          </p:nvSpPr>
          <p:spPr>
            <a:xfrm>
              <a:off x="6352432" y="2148440"/>
              <a:ext cx="5334000" cy="400110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r"/>
              <a:r>
                <a:rPr lang="pt-BR" sz="20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rPr>
                <a:t>Aplicação de filtros para evitar áreas preservadas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7C905B6-6F8F-09CB-34E2-BAF087BA2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249" t="53333" r="21251" b="14846"/>
            <a:stretch/>
          </p:blipFill>
          <p:spPr>
            <a:xfrm>
              <a:off x="5707224" y="2587194"/>
              <a:ext cx="5979208" cy="2518206"/>
            </a:xfrm>
            <a:prstGeom prst="rect">
              <a:avLst/>
            </a:prstGeom>
          </p:spPr>
        </p:pic>
        <p:graphicFrame>
          <p:nvGraphicFramePr>
            <p:cNvPr id="11" name="Objeto 10">
              <a:extLst>
                <a:ext uri="{FF2B5EF4-FFF2-40B4-BE49-F238E27FC236}">
                  <a16:creationId xmlns:a16="http://schemas.microsoft.com/office/drawing/2014/main" id="{716AE1A2-D6A4-66AE-875C-5F3E767087F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4550609"/>
                </p:ext>
              </p:extLst>
            </p:nvPr>
          </p:nvGraphicFramePr>
          <p:xfrm>
            <a:off x="5553499" y="5199342"/>
            <a:ext cx="6286655" cy="1082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m de Bitmap" r:id="rId4" imgW="4915080" imgH="846000" progId="Paint.Picture">
                    <p:embed/>
                  </p:oleObj>
                </mc:Choice>
                <mc:Fallback>
                  <p:oleObj name="Imagem de Bitmap" r:id="rId4" imgW="4915080" imgH="84600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53499" y="5199342"/>
                          <a:ext cx="6286655" cy="108229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63875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70104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UHE Castanheira x Projeto híbrido</a:t>
            </a:r>
          </a:p>
          <a:p>
            <a:pPr lvl="1"/>
            <a:r>
              <a:rPr lang="pt-BR" b="0" dirty="0"/>
              <a:t>Verificação do resultado energético da substituição da UHE Castanheira por uma usina híbrida constituída por um parque solar e uma usina reversível </a:t>
            </a:r>
          </a:p>
          <a:p>
            <a:pPr lvl="1"/>
            <a:r>
              <a:rPr lang="pt-BR" b="0" dirty="0"/>
              <a:t>UHE Castanheira (PDE 2031):</a:t>
            </a:r>
          </a:p>
          <a:p>
            <a:pPr lvl="2"/>
            <a:r>
              <a:rPr lang="pt-BR" b="0" dirty="0"/>
              <a:t>Potência instalada: 140 MW</a:t>
            </a:r>
          </a:p>
          <a:p>
            <a:pPr lvl="2"/>
            <a:r>
              <a:rPr lang="pt-BR" b="0" dirty="0"/>
              <a:t>Data mais cedo de entrada em operação: 2028</a:t>
            </a:r>
          </a:p>
          <a:p>
            <a:pPr lvl="2"/>
            <a:r>
              <a:rPr lang="pt-BR" b="0" dirty="0"/>
              <a:t>CAPEX , incluindo juros (JDC): 14.438,35  R$/kW</a:t>
            </a:r>
          </a:p>
          <a:p>
            <a:pPr lvl="1"/>
            <a:r>
              <a:rPr lang="pt-BR" b="0" dirty="0"/>
              <a:t>Se construída, causaria a fragmentação de, pelo menos, 5.820 km de rios atualmente conectados (até Barra do Claro)</a:t>
            </a:r>
          </a:p>
          <a:p>
            <a:pPr marL="411162" lvl="1" indent="0">
              <a:buNone/>
            </a:pPr>
            <a:endParaRPr lang="pt-BR" b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Tapajós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35</a:t>
            </a:fld>
            <a:endParaRPr lang="pt-BR" noProof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15955CA8-50B7-B09D-5083-14C9BED486B0}"/>
              </a:ext>
            </a:extLst>
          </p:cNvPr>
          <p:cNvGrpSpPr/>
          <p:nvPr/>
        </p:nvGrpSpPr>
        <p:grpSpPr>
          <a:xfrm>
            <a:off x="7531359" y="409771"/>
            <a:ext cx="4267200" cy="6038457"/>
            <a:chOff x="7531359" y="409771"/>
            <a:chExt cx="4267200" cy="6038457"/>
          </a:xfrm>
        </p:grpSpPr>
        <p:pic>
          <p:nvPicPr>
            <p:cNvPr id="5" name="Picture 13" descr="Map&#10;&#10;Description automatically generated">
              <a:extLst>
                <a:ext uri="{FF2B5EF4-FFF2-40B4-BE49-F238E27FC236}">
                  <a16:creationId xmlns:a16="http://schemas.microsoft.com/office/drawing/2014/main" id="{27B8F234-83AE-D3FE-1E22-4A5DD0D36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1359" y="409771"/>
              <a:ext cx="4267200" cy="6038457"/>
            </a:xfrm>
            <a:prstGeom prst="rect">
              <a:avLst/>
            </a:prstGeom>
          </p:spPr>
        </p:pic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F4224F59-F5CF-8CA6-AA9C-DBDE2719A4EB}"/>
                </a:ext>
              </a:extLst>
            </p:cNvPr>
            <p:cNvCxnSpPr/>
            <p:nvPr/>
          </p:nvCxnSpPr>
          <p:spPr bwMode="auto">
            <a:xfrm>
              <a:off x="8229600" y="1066800"/>
              <a:ext cx="1524000" cy="3276600"/>
            </a:xfrm>
            <a:prstGeom prst="straightConnector1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47967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1"/>
            <a:ext cx="11658600" cy="434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UHE Castanheira x Projeto híbrido</a:t>
            </a:r>
          </a:p>
          <a:p>
            <a:pPr lvl="1"/>
            <a:r>
              <a:rPr lang="pt-BR" b="0" dirty="0"/>
              <a:t>Usina Híbrida:</a:t>
            </a:r>
          </a:p>
          <a:p>
            <a:pPr lvl="2"/>
            <a:r>
              <a:rPr lang="pt-BR" b="0" dirty="0"/>
              <a:t>Se geração Castanheira &gt; geração solar, então: </a:t>
            </a:r>
          </a:p>
          <a:p>
            <a:pPr marL="777875" lvl="2" indent="0">
              <a:buNone/>
            </a:pPr>
            <a:r>
              <a:rPr lang="pt-BR" b="0" dirty="0"/>
              <a:t>	Geração reversível (MWh) = Capacidade instalada da reversível (MW) x Duração do bloco (h) x 0.78*</a:t>
            </a:r>
          </a:p>
          <a:p>
            <a:pPr lvl="2"/>
            <a:r>
              <a:rPr lang="pt-BR" b="0" dirty="0"/>
              <a:t>Se geração Castanheira &lt; geração solar, então:</a:t>
            </a:r>
          </a:p>
          <a:p>
            <a:pPr lvl="3"/>
            <a:r>
              <a:rPr lang="pt-BR" b="0" dirty="0"/>
              <a:t>Entre maio e outubro, para o patamar 3</a:t>
            </a:r>
          </a:p>
          <a:p>
            <a:pPr marL="777875" lvl="2" indent="0">
              <a:buNone/>
            </a:pPr>
            <a:r>
              <a:rPr lang="pt-BR" b="0" dirty="0"/>
              <a:t>	Geração reversível = 0 MWh</a:t>
            </a:r>
          </a:p>
          <a:p>
            <a:pPr lvl="3"/>
            <a:r>
              <a:rPr lang="pt-BR" b="0" dirty="0"/>
              <a:t>Para os demais meses e patamares:</a:t>
            </a:r>
          </a:p>
          <a:p>
            <a:pPr marL="777875" lvl="2" indent="0">
              <a:buNone/>
            </a:pPr>
            <a:r>
              <a:rPr lang="pt-BR" b="0" dirty="0"/>
              <a:t>	Bombeamento reversível (MWh) = Capacidade instalada da reversível (MW) x Duração do bloco (h)</a:t>
            </a:r>
          </a:p>
          <a:p>
            <a:pPr marL="411162" lvl="1" indent="0">
              <a:buNone/>
            </a:pPr>
            <a:endParaRPr lang="pt-BR" b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Tapajós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36</a:t>
            </a:fld>
            <a:endParaRPr lang="pt-BR" noProof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38B18B2-5500-5BBE-C3CB-12BF14AB2DA1}"/>
              </a:ext>
            </a:extLst>
          </p:cNvPr>
          <p:cNvGrpSpPr/>
          <p:nvPr/>
        </p:nvGrpSpPr>
        <p:grpSpPr>
          <a:xfrm>
            <a:off x="838200" y="5316672"/>
            <a:ext cx="10489163" cy="890058"/>
            <a:chOff x="838200" y="5316672"/>
            <a:chExt cx="10489163" cy="890058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CAF32D62-3917-AAB8-5A61-47FEDF91FAD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25063" y="5486401"/>
              <a:ext cx="1324901" cy="64546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85750" indent="-285750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50000"/>
                <a:buFont typeface="Arial" pitchFamily="34" charset="0"/>
                <a:buChar char="►"/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lvl1pPr>
              <a:lvl2pPr marL="628650" indent="-217488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20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2pPr>
              <a:lvl3pPr marL="971550" indent="-193675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3pPr>
              <a:lvl4pPr marL="1314450" indent="-171450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4pPr>
              <a:lvl5pPr marL="1714500" indent="-206375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pt-BR" sz="1800" kern="0" dirty="0">
                  <a:solidFill>
                    <a:schemeClr val="bg1"/>
                  </a:solidFill>
                </a:rPr>
                <a:t>80 MW</a:t>
              </a:r>
            </a:p>
            <a:p>
              <a:pPr marL="0" indent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pt-BR" sz="1800" kern="0" dirty="0">
                  <a:solidFill>
                    <a:schemeClr val="bg1"/>
                  </a:solidFill>
                </a:rPr>
                <a:t>UHR</a:t>
              </a:r>
            </a:p>
          </p:txBody>
        </p:sp>
        <p:sp>
          <p:nvSpPr>
            <p:cNvPr id="8" name="Content Placeholder 3">
              <a:extLst>
                <a:ext uri="{FF2B5EF4-FFF2-40B4-BE49-F238E27FC236}">
                  <a16:creationId xmlns:a16="http://schemas.microsoft.com/office/drawing/2014/main" id="{6828A5E6-A32B-6CAD-6169-76C75C45762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62862" y="5486401"/>
              <a:ext cx="1324901" cy="64546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85750" indent="-285750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50000"/>
                <a:buFont typeface="Arial" pitchFamily="34" charset="0"/>
                <a:buChar char="►"/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lvl1pPr>
              <a:lvl2pPr marL="628650" indent="-217488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20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2pPr>
              <a:lvl3pPr marL="971550" indent="-193675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3pPr>
              <a:lvl4pPr marL="1314450" indent="-171450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4pPr>
              <a:lvl5pPr marL="1714500" indent="-206375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pt-BR" sz="1800" kern="0" dirty="0">
                  <a:solidFill>
                    <a:schemeClr val="bg1"/>
                  </a:solidFill>
                </a:rPr>
                <a:t>300 MW</a:t>
              </a:r>
            </a:p>
            <a:p>
              <a:pPr marL="0" indent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pt-BR" sz="1800" kern="0" dirty="0">
                  <a:solidFill>
                    <a:schemeClr val="bg1"/>
                  </a:solidFill>
                </a:rPr>
                <a:t>UFV</a:t>
              </a:r>
            </a:p>
          </p:txBody>
        </p:sp>
        <p:sp>
          <p:nvSpPr>
            <p:cNvPr id="9" name="Plus Sign 23">
              <a:extLst>
                <a:ext uri="{FF2B5EF4-FFF2-40B4-BE49-F238E27FC236}">
                  <a16:creationId xmlns:a16="http://schemas.microsoft.com/office/drawing/2014/main" id="{4CFF4AC5-32DC-080E-643E-7536A40F5C00}"/>
                </a:ext>
              </a:extLst>
            </p:cNvPr>
            <p:cNvSpPr/>
            <p:nvPr/>
          </p:nvSpPr>
          <p:spPr bwMode="auto">
            <a:xfrm>
              <a:off x="5022133" y="5536893"/>
              <a:ext cx="381000" cy="390934"/>
            </a:xfrm>
            <a:prstGeom prst="mathPlus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419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90488CD5-CB6F-B9AB-B636-77EDE4C2E38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38200" y="5486400"/>
              <a:ext cx="1324901" cy="64546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85750" indent="-285750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50000"/>
                <a:buFont typeface="Arial" pitchFamily="34" charset="0"/>
                <a:buChar char="►"/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lvl1pPr>
              <a:lvl2pPr marL="628650" indent="-217488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20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2pPr>
              <a:lvl3pPr marL="971550" indent="-193675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3pPr>
              <a:lvl4pPr marL="1314450" indent="-171450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4pPr>
              <a:lvl5pPr marL="1714500" indent="-206375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pt-BR" sz="1800" kern="0" dirty="0">
                  <a:solidFill>
                    <a:schemeClr val="bg1"/>
                  </a:solidFill>
                </a:rPr>
                <a:t>Sistema Híbrido</a:t>
              </a:r>
            </a:p>
          </p:txBody>
        </p:sp>
        <p:sp>
          <p:nvSpPr>
            <p:cNvPr id="5" name="Igual a 4">
              <a:extLst>
                <a:ext uri="{FF2B5EF4-FFF2-40B4-BE49-F238E27FC236}">
                  <a16:creationId xmlns:a16="http://schemas.microsoft.com/office/drawing/2014/main" id="{CDAB0A51-6890-1006-8B0A-BEE6D521897A}"/>
                </a:ext>
              </a:extLst>
            </p:cNvPr>
            <p:cNvSpPr/>
            <p:nvPr/>
          </p:nvSpPr>
          <p:spPr bwMode="auto">
            <a:xfrm>
              <a:off x="2555776" y="5605882"/>
              <a:ext cx="414411" cy="321945"/>
            </a:xfrm>
            <a:prstGeom prst="mathEqual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1" i="0" u="none" strike="noStrike" cap="none" normalizeH="0" baseline="0">
                <a:ln>
                  <a:noFill/>
                </a:ln>
                <a:solidFill>
                  <a:srgbClr val="365F9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ontent Placeholder 3">
              <a:extLst>
                <a:ext uri="{FF2B5EF4-FFF2-40B4-BE49-F238E27FC236}">
                  <a16:creationId xmlns:a16="http://schemas.microsoft.com/office/drawing/2014/main" id="{F4A3285B-A8FA-DD80-826D-E71B26667D5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279363" y="5316672"/>
              <a:ext cx="3048000" cy="890058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85750" indent="-285750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50000"/>
                <a:buFont typeface="Arial" pitchFamily="34" charset="0"/>
                <a:buChar char="►"/>
                <a:def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  <a:ea typeface="+mn-ea"/>
                  <a:cs typeface="+mn-cs"/>
                </a:defRPr>
              </a:lvl1pPr>
              <a:lvl2pPr marL="628650" indent="-217488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20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2pPr>
              <a:lvl3pPr marL="971550" indent="-193675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3pPr>
              <a:lvl4pPr marL="1314450" indent="-171450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4pPr>
              <a:lvl5pPr marL="1714500" indent="-206375" algn="just" rtl="0" eaLnBrk="1" fontAlgn="base" hangingPunct="1">
                <a:lnSpc>
                  <a:spcPct val="114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anose="020B0604020202020204" pitchFamily="34" charset="0"/>
                <a:buChar char="•"/>
                <a:defRPr sz="18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riad Pro" panose="020B0503030403020204" pitchFamily="34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rgbClr val="365F91"/>
                  </a:solidFill>
                  <a:latin typeface="+mn-lt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pt-BR" sz="1800" kern="0" dirty="0">
                  <a:solidFill>
                    <a:schemeClr val="bg1"/>
                  </a:solidFill>
                </a:rPr>
                <a:t>Capacidade de Armazenamento</a:t>
              </a:r>
            </a:p>
            <a:p>
              <a:pPr marL="0" indent="0" algn="ctr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pt-BR" sz="1800" kern="0" dirty="0">
                  <a:solidFill>
                    <a:schemeClr val="bg1"/>
                  </a:solidFill>
                </a:rPr>
                <a:t>4000 MWh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3367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1"/>
            <a:ext cx="5105400" cy="434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UHE Castanheira x Projeto híbrido</a:t>
            </a:r>
          </a:p>
          <a:p>
            <a:pPr lvl="1"/>
            <a:r>
              <a:rPr lang="pt-BR" b="0" dirty="0"/>
              <a:t>Sazonalidade:</a:t>
            </a:r>
          </a:p>
          <a:p>
            <a:pPr marL="411162" lvl="1" indent="0">
              <a:buNone/>
            </a:pPr>
            <a:endParaRPr lang="pt-BR" b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Tapajós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37</a:t>
            </a:fld>
            <a:endParaRPr lang="pt-BR" noProof="0"/>
          </a:p>
        </p:txBody>
      </p:sp>
      <p:graphicFrame>
        <p:nvGraphicFramePr>
          <p:cNvPr id="11" name="Chart 18">
            <a:extLst>
              <a:ext uri="{FF2B5EF4-FFF2-40B4-BE49-F238E27FC236}">
                <a16:creationId xmlns:a16="http://schemas.microsoft.com/office/drawing/2014/main" id="{BB00E870-7B20-9232-4FCA-7C92190228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7039577"/>
              </p:ext>
            </p:extLst>
          </p:nvPr>
        </p:nvGraphicFramePr>
        <p:xfrm>
          <a:off x="1130561" y="1995740"/>
          <a:ext cx="5727439" cy="2367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BC9208-16D8-FCE4-3432-9499F69F2E8F}"/>
              </a:ext>
            </a:extLst>
          </p:cNvPr>
          <p:cNvSpPr txBox="1">
            <a:spLocks/>
          </p:cNvSpPr>
          <p:nvPr/>
        </p:nvSpPr>
        <p:spPr bwMode="auto">
          <a:xfrm>
            <a:off x="370114" y="4425250"/>
            <a:ext cx="6965302" cy="1817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lvl="1"/>
            <a:r>
              <a:rPr lang="pt-BR" b="0" dirty="0"/>
              <a:t>Análise econômica simplificada:</a:t>
            </a:r>
          </a:p>
          <a:p>
            <a:pPr lvl="2"/>
            <a:r>
              <a:rPr lang="pt-BR" dirty="0"/>
              <a:t>Conclusão: </a:t>
            </a:r>
            <a:r>
              <a:rPr lang="pt-BR" b="0" dirty="0"/>
              <a:t>Exercício inicial pode ser aperfeiçoado com a incorporação de regras comerciais e refinamento da análise financeira e riscos resultantes. Entretanto, sugere a possibilidade de usinas híbridas serem incorporadas ao SIN.</a:t>
            </a:r>
          </a:p>
          <a:p>
            <a:pPr lvl="2"/>
            <a:endParaRPr lang="pt-BR" b="0" dirty="0"/>
          </a:p>
          <a:p>
            <a:pPr marL="411162" lvl="1" indent="0">
              <a:buNone/>
            </a:pPr>
            <a:endParaRPr lang="pt-BR" b="0" dirty="0"/>
          </a:p>
        </p:txBody>
      </p:sp>
      <p:pic>
        <p:nvPicPr>
          <p:cNvPr id="15" name="Picture 49">
            <a:extLst>
              <a:ext uri="{FF2B5EF4-FFF2-40B4-BE49-F238E27FC236}">
                <a16:creationId xmlns:a16="http://schemas.microsoft.com/office/drawing/2014/main" id="{563968E2-E302-54BB-BAA0-BB50D9AC4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58799"/>
            <a:ext cx="4343400" cy="5241732"/>
          </a:xfrm>
          <a:prstGeom prst="rect">
            <a:avLst/>
          </a:prstGeom>
          <a:noFill/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6AC4D0B-316E-442E-9880-5F90798A7F94}"/>
              </a:ext>
            </a:extLst>
          </p:cNvPr>
          <p:cNvSpPr txBox="1"/>
          <p:nvPr/>
        </p:nvSpPr>
        <p:spPr>
          <a:xfrm>
            <a:off x="8458200" y="5842638"/>
            <a:ext cx="2782842" cy="33855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r>
              <a:rPr lang="pt-BR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Distribuição de receitas</a:t>
            </a:r>
          </a:p>
        </p:txBody>
      </p:sp>
    </p:spTree>
    <p:extLst>
      <p:ext uri="{BB962C8B-B14F-4D97-AF65-F5344CB8AC3E}">
        <p14:creationId xmlns:p14="http://schemas.microsoft.com/office/powerpoint/2010/main" val="2298105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/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416583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dirty="0"/>
              <a:t>Produção científica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Resumo aceito para artigo do XIII CBPE em 08/2022:</a:t>
            </a:r>
          </a:p>
          <a:p>
            <a:pPr marL="411162" lvl="1" indent="0">
              <a:spcAft>
                <a:spcPts val="600"/>
              </a:spcAft>
              <a:buNone/>
            </a:pPr>
            <a:r>
              <a:rPr lang="pt-BR" sz="1300" i="1" dirty="0"/>
              <a:t>	</a:t>
            </a:r>
            <a:r>
              <a:rPr lang="pt-BR" sz="1600" i="1" dirty="0"/>
              <a:t>Modelo para seleção de locais para a implantação de usinas hidrelétricas reversíveis: uma abordagem que combina algoritmo 	de geoprocessamento com engenharia</a:t>
            </a:r>
            <a:endParaRPr lang="pt-BR" sz="1400" i="1" dirty="0"/>
          </a:p>
          <a:p>
            <a:pPr lvl="1">
              <a:spcAft>
                <a:spcPts val="600"/>
              </a:spcAft>
            </a:pPr>
            <a:r>
              <a:rPr lang="pt-BR" dirty="0"/>
              <a:t>Informes Técnicos apresentados no XXVI SNPTEE em 05/2022</a:t>
            </a:r>
            <a:r>
              <a:rPr lang="pt-BR" sz="1800" dirty="0">
                <a:latin typeface="Minion" panose="020B0604020202020204" charset="0"/>
                <a:cs typeface="Times New Roman" panose="02020603050405020304" pitchFamily="18" charset="0"/>
              </a:rPr>
              <a:t>:</a:t>
            </a:r>
            <a:endParaRPr lang="pt-BR" sz="1800" dirty="0">
              <a:effectLst/>
              <a:latin typeface="Minion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300" i="1" dirty="0"/>
              <a:t>	</a:t>
            </a:r>
            <a:r>
              <a:rPr lang="pt-BR" sz="1600" i="1" dirty="0"/>
              <a:t>Identificação de locais para a construção de projetos de usinas hidrelétricas reversíveis 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600" i="1" dirty="0"/>
              <a:t>	Desafios regulatórios para inserção das usinas hidrelétricas reversíveis no Brasil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600" i="1" dirty="0"/>
              <a:t>	A perspectiva socioambiental na seleção de sistemas de armazenamento de energia para o sistema elétrico de potência: uma 	abordagem multicritério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Artigo publicado pela WRR em 12/2021:</a:t>
            </a:r>
          </a:p>
          <a:p>
            <a:pPr marL="411162" lvl="1" indent="0">
              <a:spcAft>
                <a:spcPts val="600"/>
              </a:spcAft>
              <a:buNone/>
            </a:pPr>
            <a:r>
              <a:rPr lang="pt-BR" sz="1400" i="1" dirty="0"/>
              <a:t>	</a:t>
            </a:r>
            <a:r>
              <a:rPr lang="pt-BR" sz="1600" i="1" dirty="0"/>
              <a:t>An integer programming model for the selection of pumped-hydro storage projects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Dissertação de mestrado na PUC-Rio aprovada em 09/2021:</a:t>
            </a:r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  <a:r>
              <a:rPr lang="pt-BR" sz="1600" i="1" dirty="0"/>
              <a:t>Modelo para seleção de locais para a implantação de usinas hidrelétricas reversíveis: uma abordagem baseada em sistema de 	informação geográfica</a:t>
            </a:r>
          </a:p>
          <a:p>
            <a:pPr marL="411162" lvl="1" indent="0" algn="l">
              <a:spcAft>
                <a:spcPts val="600"/>
              </a:spcAft>
              <a:buNone/>
            </a:pPr>
            <a:endParaRPr lang="pt-BR" sz="1300" i="1" dirty="0"/>
          </a:p>
          <a:p>
            <a:pPr marL="411162" lvl="1" indent="0" algn="l">
              <a:spcAft>
                <a:spcPts val="600"/>
              </a:spcAft>
              <a:buNone/>
            </a:pPr>
            <a:endParaRPr lang="pt-BR" sz="1300" i="1" dirty="0"/>
          </a:p>
          <a:p>
            <a:pPr lvl="1">
              <a:spcAft>
                <a:spcPts val="600"/>
              </a:spcAft>
            </a:pPr>
            <a:endParaRPr lang="pt-BR" sz="1300" i="1" dirty="0"/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39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Publicações e eventos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44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1. Introdução</a:t>
            </a:r>
          </a:p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marL="63500" indent="0">
              <a:buNone/>
            </a:pPr>
            <a:r>
              <a:rPr lang="pt-BR" dirty="0"/>
              <a:t>5. Estudos de caso</a:t>
            </a:r>
          </a:p>
          <a:p>
            <a:pPr marL="63500" indent="0">
              <a:buNone/>
            </a:pPr>
            <a:r>
              <a:rPr lang="pt-BR" dirty="0"/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2630606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078634" cy="5332412"/>
          </a:xfrm>
        </p:spPr>
        <p:txBody>
          <a:bodyPr/>
          <a:lstStyle/>
          <a:p>
            <a:r>
              <a:rPr lang="pt-BR" dirty="0"/>
              <a:t>Próximas atividades</a:t>
            </a:r>
          </a:p>
          <a:p>
            <a:pPr lvl="1"/>
            <a:r>
              <a:rPr lang="pt-BR" dirty="0"/>
              <a:t>Continuidade das atividades de concepção metodológica, definição dos critérios gerais relacionados às planilhas do módulo de engenharia. </a:t>
            </a:r>
          </a:p>
          <a:p>
            <a:pPr lvl="1"/>
            <a:r>
              <a:rPr lang="pt-BR" dirty="0"/>
              <a:t>Enfoque nas atividades relacionadas ao módulo de engenharia, com a consultoria da COBA, ao desenvolvimento do modelo computacional e aos estudos </a:t>
            </a:r>
            <a:r>
              <a:rPr lang="pt-BR"/>
              <a:t>de casos.</a:t>
            </a:r>
            <a:endParaRPr lang="pt-BR" dirty="0"/>
          </a:p>
          <a:p>
            <a:pPr lvl="1"/>
            <a:r>
              <a:rPr lang="pt-PT" dirty="0"/>
              <a:t>Continuidade das avaliações da abordagem </a:t>
            </a:r>
            <a:r>
              <a:rPr lang="pt-PT" i="1" dirty="0"/>
              <a:t>top-down</a:t>
            </a:r>
            <a:r>
              <a:rPr lang="pt-PT" dirty="0"/>
              <a:t>.</a:t>
            </a:r>
            <a:endParaRPr lang="pt-BR" dirty="0"/>
          </a:p>
          <a:p>
            <a:r>
              <a:rPr lang="pt-BR" dirty="0"/>
              <a:t>Desafios</a:t>
            </a:r>
          </a:p>
          <a:p>
            <a:pPr lvl="1"/>
            <a:r>
              <a:rPr lang="pt-BR" dirty="0"/>
              <a:t>Alternativas para a definição de critérios e elaboração de soluções simplificadas de projeto para o módulo de engenharia.</a:t>
            </a:r>
          </a:p>
          <a:p>
            <a:pPr marL="411162" lvl="1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40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b="1" dirty="0"/>
              <a:t>Próximos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4033032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70297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r>
              <a:rPr lang="pt-BR" dirty="0"/>
              <a:t>Atividades desenvolvidas entre março e maio de 2022.</a:t>
            </a:r>
          </a:p>
          <a:p>
            <a:r>
              <a:rPr lang="pt-BR" dirty="0"/>
              <a:t>Proposição de prorrogação de 5 meses no prazo final do projeto: acréscimo de um mês em função da evolução das negociações do aditivo e contratação da COBA</a:t>
            </a:r>
            <a:r>
              <a:rPr lang="pt-BR" i="1" dirty="0">
                <a:latin typeface="+mn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</a:t>
            </a:fld>
            <a:endParaRPr lang="pt-BR" noProof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9464A741-FFF1-5AF9-9D37-7A97AE4425FF}"/>
                  </a:ext>
                </a:extLst>
              </p14:cNvPr>
              <p14:cNvContentPartPr/>
              <p14:nvPr/>
            </p14:nvContentPartPr>
            <p14:xfrm>
              <a:off x="2881239" y="3561974"/>
              <a:ext cx="360" cy="360"/>
            </p14:xfrm>
          </p:contentPart>
        </mc:Choice>
        <mc:Fallback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9464A741-FFF1-5AF9-9D37-7A97AE4425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3599" y="354397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869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7</a:t>
            </a:fld>
            <a:endParaRPr lang="pt-BR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0BF2405-749F-BD8B-ED14-8E10081B5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6" y="1153633"/>
            <a:ext cx="11377287" cy="420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5EB7573-6A4C-0164-9DEA-00BDB6BB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012" y="5512194"/>
            <a:ext cx="4365520" cy="88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F430621-B2A3-A130-56C8-0BF01EC8D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80"/>
          <a:stretch/>
        </p:blipFill>
        <p:spPr>
          <a:xfrm>
            <a:off x="520015" y="1132436"/>
            <a:ext cx="11367185" cy="6617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AA96136-5B65-1817-F686-19875F516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8" y="1794137"/>
            <a:ext cx="11356550" cy="405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280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9</a:t>
            </a:fld>
            <a:endParaRPr lang="pt-BR" noProof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2B54B1E-4EAB-9759-049A-65CC2DA8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80"/>
          <a:stretch/>
        </p:blipFill>
        <p:spPr>
          <a:xfrm>
            <a:off x="520016" y="1143000"/>
            <a:ext cx="11377287" cy="66228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8457508-9915-B0C2-3542-BA9D9F165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6" y="1792883"/>
            <a:ext cx="11382297" cy="467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91277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1484</Words>
  <Application>Microsoft Office PowerPoint</Application>
  <PresentationFormat>Widescreen</PresentationFormat>
  <Paragraphs>277</Paragraphs>
  <Slides>41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51" baseType="lpstr">
      <vt:lpstr>Myriad Pro</vt:lpstr>
      <vt:lpstr>Symbol</vt:lpstr>
      <vt:lpstr>Myriad Pro Light</vt:lpstr>
      <vt:lpstr>Minion</vt:lpstr>
      <vt:lpstr>Tahoma</vt:lpstr>
      <vt:lpstr>Arial</vt:lpstr>
      <vt:lpstr>Myriad Pro Black</vt:lpstr>
      <vt:lpstr>PSR_Template_PPT_3.1_por</vt:lpstr>
      <vt:lpstr>1_PSR_Template_PPT_3.1_por</vt:lpstr>
      <vt:lpstr>Imagem de Bitmap</vt:lpstr>
      <vt:lpstr>Apresentação do PowerPoint</vt:lpstr>
      <vt:lpstr>P&amp;D - Usinas Hidrelétricas Reversíveis</vt:lpstr>
      <vt:lpstr>Apresentação do PowerPoint</vt:lpstr>
      <vt:lpstr>Sumário</vt:lpstr>
      <vt:lpstr>Sumário</vt:lpstr>
      <vt:lpstr>Introdução</vt:lpstr>
      <vt:lpstr>Introdução</vt:lpstr>
      <vt:lpstr>Introdução</vt:lpstr>
      <vt:lpstr>Introdução</vt:lpstr>
      <vt:lpstr>Introdução</vt:lpstr>
      <vt:lpstr>Sumário</vt:lpstr>
      <vt:lpstr>Sumário</vt:lpstr>
      <vt:lpstr>Estado da arte das UHRs</vt:lpstr>
      <vt:lpstr>Sumário</vt:lpstr>
      <vt:lpstr>Sumário</vt:lpstr>
      <vt:lpstr>Desenvolvimento de algoritmos</vt:lpstr>
      <vt:lpstr>Desenvolvimento de algoritmos</vt:lpstr>
      <vt:lpstr>Sumário</vt:lpstr>
      <vt:lpstr>Arranjos de Engenharia</vt:lpstr>
      <vt:lpstr>Sumário</vt:lpstr>
      <vt:lpstr>Sumário</vt:lpstr>
      <vt:lpstr>GIS</vt:lpstr>
      <vt:lpstr>GIS</vt:lpstr>
      <vt:lpstr>Sumário</vt:lpstr>
      <vt:lpstr>Engenharia </vt:lpstr>
      <vt:lpstr>Engenharia </vt:lpstr>
      <vt:lpstr>Engenharia </vt:lpstr>
      <vt:lpstr>Sumário</vt:lpstr>
      <vt:lpstr>Testes de funcionalidade no módulo de engenharia</vt:lpstr>
      <vt:lpstr>Reservatório da UHE Sobradinho</vt:lpstr>
      <vt:lpstr>Reservatório da UHE Sobradinho</vt:lpstr>
      <vt:lpstr>Reservatório da UHE Sobradinho</vt:lpstr>
      <vt:lpstr>Tapajós</vt:lpstr>
      <vt:lpstr>Tapajós</vt:lpstr>
      <vt:lpstr>Tapajós</vt:lpstr>
      <vt:lpstr>Tapajós</vt:lpstr>
      <vt:lpstr>Tapajós</vt:lpstr>
      <vt:lpstr>Sumário</vt:lpstr>
      <vt:lpstr>Publicações e eventos</vt:lpstr>
      <vt:lpstr>Próximos atividades e desafios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Rodolpho Albuquerque</cp:lastModifiedBy>
  <cp:revision>171</cp:revision>
  <dcterms:created xsi:type="dcterms:W3CDTF">2021-02-05T13:54:58Z</dcterms:created>
  <dcterms:modified xsi:type="dcterms:W3CDTF">2022-07-07T18:57:53Z</dcterms:modified>
</cp:coreProperties>
</file>